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4"/>
    <p:sldMasterId id="2147483662" r:id="rId5"/>
  </p:sldMasterIdLst>
  <p:notesMasterIdLst>
    <p:notesMasterId r:id="rId59"/>
  </p:notesMasterIdLst>
  <p:sldIdLst>
    <p:sldId id="256" r:id="rId6"/>
    <p:sldId id="314" r:id="rId7"/>
    <p:sldId id="259" r:id="rId8"/>
    <p:sldId id="316" r:id="rId9"/>
    <p:sldId id="303" r:id="rId10"/>
    <p:sldId id="304" r:id="rId11"/>
    <p:sldId id="305" r:id="rId12"/>
    <p:sldId id="306" r:id="rId13"/>
    <p:sldId id="307" r:id="rId14"/>
    <p:sldId id="308" r:id="rId15"/>
    <p:sldId id="309" r:id="rId16"/>
    <p:sldId id="310" r:id="rId17"/>
    <p:sldId id="311" r:id="rId18"/>
    <p:sldId id="333" r:id="rId19"/>
    <p:sldId id="312" r:id="rId20"/>
    <p:sldId id="313" r:id="rId21"/>
    <p:sldId id="335" r:id="rId22"/>
    <p:sldId id="276" r:id="rId23"/>
    <p:sldId id="277" r:id="rId24"/>
    <p:sldId id="334" r:id="rId25"/>
    <p:sldId id="330" r:id="rId26"/>
    <p:sldId id="272" r:id="rId27"/>
    <p:sldId id="274" r:id="rId28"/>
    <p:sldId id="275" r:id="rId29"/>
    <p:sldId id="279" r:id="rId30"/>
    <p:sldId id="317" r:id="rId31"/>
    <p:sldId id="319" r:id="rId32"/>
    <p:sldId id="321" r:id="rId33"/>
    <p:sldId id="340" r:id="rId34"/>
    <p:sldId id="320" r:id="rId35"/>
    <p:sldId id="318" r:id="rId36"/>
    <p:sldId id="284" r:id="rId37"/>
    <p:sldId id="327" r:id="rId38"/>
    <p:sldId id="292" r:id="rId39"/>
    <p:sldId id="328" r:id="rId40"/>
    <p:sldId id="290" r:id="rId41"/>
    <p:sldId id="329" r:id="rId42"/>
    <p:sldId id="336" r:id="rId43"/>
    <p:sldId id="325" r:id="rId44"/>
    <p:sldId id="326" r:id="rId45"/>
    <p:sldId id="296" r:id="rId46"/>
    <p:sldId id="297" r:id="rId47"/>
    <p:sldId id="341" r:id="rId48"/>
    <p:sldId id="299" r:id="rId49"/>
    <p:sldId id="300" r:id="rId50"/>
    <p:sldId id="339" r:id="rId51"/>
    <p:sldId id="337" r:id="rId52"/>
    <p:sldId id="301" r:id="rId53"/>
    <p:sldId id="302" r:id="rId54"/>
    <p:sldId id="331" r:id="rId55"/>
    <p:sldId id="294" r:id="rId56"/>
    <p:sldId id="332" r:id="rId57"/>
    <p:sldId id="324"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ővári Bence" initials="KB" lastIdx="6" clrIdx="0">
    <p:extLst>
      <p:ext uri="{19B8F6BF-5375-455C-9EA6-DF929625EA0E}">
        <p15:presenceInfo xmlns:p15="http://schemas.microsoft.com/office/powerpoint/2012/main" userId="5be86d7ee7dc6027" providerId="Windows Live"/>
      </p:ext>
    </p:extLst>
  </p:cmAuthor>
  <p:cmAuthor id="2" name="Bence Kővári" initials="BK" lastIdx="20" clrIdx="1">
    <p:extLst>
      <p:ext uri="{19B8F6BF-5375-455C-9EA6-DF929625EA0E}">
        <p15:presenceInfo xmlns:p15="http://schemas.microsoft.com/office/powerpoint/2012/main" userId="Bence Kővári" providerId="None"/>
      </p:ext>
    </p:extLst>
  </p:cmAuthor>
  <p:cmAuthor id="3" name="Attila Érsek" initials="AÉ" lastIdx="15" clrIdx="2">
    <p:extLst>
      <p:ext uri="{19B8F6BF-5375-455C-9EA6-DF929625EA0E}">
        <p15:presenceInfo xmlns:p15="http://schemas.microsoft.com/office/powerpoint/2012/main" userId="S0033FFF9666B027@LIVE.COM"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F5F5F5"/>
    <a:srgbClr val="0078E1"/>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80" autoAdjust="0"/>
    <p:restoredTop sz="78023" autoAdjust="0"/>
  </p:normalViewPr>
  <p:slideViewPr>
    <p:cSldViewPr snapToGrid="0">
      <p:cViewPr varScale="1">
        <p:scale>
          <a:sx n="90" d="100"/>
          <a:sy n="90" d="100"/>
        </p:scale>
        <p:origin x="79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munkalap.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Munkaf&#252;zet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Munkaf&#252;zet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u-H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545737268634162E-2"/>
          <c:y val="7.514944112728919E-2"/>
          <c:w val="0.90666185923573694"/>
          <c:h val="0.7003032323313978"/>
        </c:manualLayout>
      </c:layout>
      <c:barChart>
        <c:barDir val="col"/>
        <c:grouping val="clustered"/>
        <c:varyColors val="0"/>
        <c:ser>
          <c:idx val="0"/>
          <c:order val="0"/>
          <c:tx>
            <c:strRef>
              <c:f>Munka1!$B$1</c:f>
              <c:strCache>
                <c:ptCount val="1"/>
                <c:pt idx="0">
                  <c:v>Mobiltelefon-penetráció</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800" b="0" i="0" u="none" strike="noStrike" kern="1200" baseline="0">
                    <a:solidFill>
                      <a:schemeClr val="tx1">
                        <a:lumMod val="75000"/>
                        <a:lumOff val="25000"/>
                      </a:schemeClr>
                    </a:solidFill>
                    <a:latin typeface="+mn-lt"/>
                    <a:ea typeface="+mn-ea"/>
                    <a:cs typeface="+mn-cs"/>
                  </a:defRPr>
                </a:pPr>
                <a:endParaRPr lang="hu-HU"/>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Munka1!$A$2:$A$7</c:f>
              <c:numCache>
                <c:formatCode>General</c:formatCode>
                <c:ptCount val="6"/>
                <c:pt idx="0">
                  <c:v>2010</c:v>
                </c:pt>
                <c:pt idx="1">
                  <c:v>2011</c:v>
                </c:pt>
                <c:pt idx="2">
                  <c:v>2012</c:v>
                </c:pt>
                <c:pt idx="3">
                  <c:v>2013</c:v>
                </c:pt>
                <c:pt idx="4">
                  <c:v>2014</c:v>
                </c:pt>
                <c:pt idx="5">
                  <c:v>2015</c:v>
                </c:pt>
              </c:numCache>
            </c:numRef>
          </c:cat>
          <c:val>
            <c:numRef>
              <c:f>Munka1!$B$2:$B$7</c:f>
              <c:numCache>
                <c:formatCode>0%</c:formatCode>
                <c:ptCount val="6"/>
                <c:pt idx="0">
                  <c:v>0.79</c:v>
                </c:pt>
                <c:pt idx="1">
                  <c:v>0.83</c:v>
                </c:pt>
                <c:pt idx="2">
                  <c:v>0.84</c:v>
                </c:pt>
                <c:pt idx="3">
                  <c:v>0.85</c:v>
                </c:pt>
                <c:pt idx="4">
                  <c:v>0.85</c:v>
                </c:pt>
                <c:pt idx="5">
                  <c:v>0.87</c:v>
                </c:pt>
              </c:numCache>
            </c:numRef>
          </c:val>
          <c:extLst>
            <c:ext xmlns:c16="http://schemas.microsoft.com/office/drawing/2014/chart" uri="{C3380CC4-5D6E-409C-BE32-E72D297353CC}">
              <c16:uniqueId val="{00000000-B4CE-46AC-A9A4-12A15167B23A}"/>
            </c:ext>
          </c:extLst>
        </c:ser>
        <c:ser>
          <c:idx val="1"/>
          <c:order val="1"/>
          <c:tx>
            <c:strRef>
              <c:f>Munka1!$C$1</c:f>
              <c:strCache>
                <c:ptCount val="1"/>
                <c:pt idx="0">
                  <c:v>Okostelefon-penetráció</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800" b="0" i="0" u="none" strike="noStrike" kern="1200" baseline="0">
                    <a:solidFill>
                      <a:schemeClr val="tx1">
                        <a:lumMod val="75000"/>
                        <a:lumOff val="25000"/>
                      </a:schemeClr>
                    </a:solidFill>
                    <a:latin typeface="+mn-lt"/>
                    <a:ea typeface="+mn-ea"/>
                    <a:cs typeface="+mn-cs"/>
                  </a:defRPr>
                </a:pPr>
                <a:endParaRPr lang="hu-HU"/>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Munka1!$A$2:$A$7</c:f>
              <c:numCache>
                <c:formatCode>General</c:formatCode>
                <c:ptCount val="6"/>
                <c:pt idx="0">
                  <c:v>2010</c:v>
                </c:pt>
                <c:pt idx="1">
                  <c:v>2011</c:v>
                </c:pt>
                <c:pt idx="2">
                  <c:v>2012</c:v>
                </c:pt>
                <c:pt idx="3">
                  <c:v>2013</c:v>
                </c:pt>
                <c:pt idx="4">
                  <c:v>2014</c:v>
                </c:pt>
                <c:pt idx="5">
                  <c:v>2015</c:v>
                </c:pt>
              </c:numCache>
            </c:numRef>
          </c:cat>
          <c:val>
            <c:numRef>
              <c:f>Munka1!$C$2:$C$7</c:f>
              <c:numCache>
                <c:formatCode>0%</c:formatCode>
                <c:ptCount val="6"/>
                <c:pt idx="0">
                  <c:v>0.13</c:v>
                </c:pt>
                <c:pt idx="1">
                  <c:v>0.26</c:v>
                </c:pt>
                <c:pt idx="2">
                  <c:v>0.28000000000000003</c:v>
                </c:pt>
                <c:pt idx="3">
                  <c:v>0.33</c:v>
                </c:pt>
                <c:pt idx="4">
                  <c:v>0.38</c:v>
                </c:pt>
                <c:pt idx="5">
                  <c:v>0.47</c:v>
                </c:pt>
              </c:numCache>
            </c:numRef>
          </c:val>
          <c:extLst>
            <c:ext xmlns:c16="http://schemas.microsoft.com/office/drawing/2014/chart" uri="{C3380CC4-5D6E-409C-BE32-E72D297353CC}">
              <c16:uniqueId val="{00000001-B4CE-46AC-A9A4-12A15167B23A}"/>
            </c:ext>
          </c:extLst>
        </c:ser>
        <c:dLbls>
          <c:showLegendKey val="0"/>
          <c:showVal val="0"/>
          <c:showCatName val="0"/>
          <c:showSerName val="0"/>
          <c:showPercent val="0"/>
          <c:showBubbleSize val="0"/>
        </c:dLbls>
        <c:gapWidth val="219"/>
        <c:overlap val="-27"/>
        <c:axId val="830732192"/>
        <c:axId val="830726208"/>
      </c:barChart>
      <c:catAx>
        <c:axId val="8307321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hu-HU"/>
          </a:p>
        </c:txPr>
        <c:crossAx val="830726208"/>
        <c:crosses val="autoZero"/>
        <c:auto val="1"/>
        <c:lblAlgn val="ctr"/>
        <c:lblOffset val="100"/>
        <c:noMultiLvlLbl val="0"/>
      </c:catAx>
      <c:valAx>
        <c:axId val="830726208"/>
        <c:scaling>
          <c:orientation val="minMax"/>
          <c:max val="1"/>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hu-HU"/>
          </a:p>
        </c:txPr>
        <c:crossAx val="830732192"/>
        <c:crosses val="autoZero"/>
        <c:crossBetween val="between"/>
        <c:majorUnit val="0.1"/>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hu-HU"/>
        </a:p>
      </c:txPr>
    </c:legend>
    <c:plotVisOnly val="1"/>
    <c:dispBlanksAs val="gap"/>
    <c:showDLblsOverMax val="0"/>
  </c:chart>
  <c:spPr>
    <a:noFill/>
    <a:ln>
      <a:noFill/>
    </a:ln>
    <a:effectLst/>
  </c:spPr>
  <c:txPr>
    <a:bodyPr/>
    <a:lstStyle/>
    <a:p>
      <a:pPr>
        <a:defRPr sz="1800"/>
      </a:pPr>
      <a:endParaRPr lang="hu-HU"/>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u-H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A273-4552-9286-31AB632EB3B7}"/>
              </c:ext>
            </c:extLst>
          </c:dPt>
          <c:dPt>
            <c:idx val="1"/>
            <c:bubble3D val="0"/>
            <c:spPr>
              <a:solidFill>
                <a:schemeClr val="accent3">
                  <a:lumMod val="40000"/>
                  <a:lumOff val="60000"/>
                </a:schemeClr>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A273-4552-9286-31AB632EB3B7}"/>
              </c:ext>
            </c:extLst>
          </c:dPt>
          <c:dPt>
            <c:idx val="2"/>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A273-4552-9286-31AB632EB3B7}"/>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A273-4552-9286-31AB632EB3B7}"/>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lt1"/>
                    </a:solidFill>
                    <a:latin typeface="+mn-lt"/>
                    <a:ea typeface="+mn-ea"/>
                    <a:cs typeface="+mn-cs"/>
                  </a:defRPr>
                </a:pPr>
                <a:endParaRPr lang="hu-HU"/>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15:layout/>
              </c:ext>
            </c:extLst>
          </c:dLbls>
          <c:cat>
            <c:strRef>
              <c:f>Munka1!$B$2:$B$5</c:f>
              <c:strCache>
                <c:ptCount val="4"/>
                <c:pt idx="0">
                  <c:v>Telefon</c:v>
                </c:pt>
                <c:pt idx="1">
                  <c:v>Tablet</c:v>
                </c:pt>
                <c:pt idx="2">
                  <c:v>Jármű</c:v>
                </c:pt>
                <c:pt idx="3">
                  <c:v>Egyéb eszköz</c:v>
                </c:pt>
              </c:strCache>
            </c:strRef>
          </c:cat>
          <c:val>
            <c:numRef>
              <c:f>Munka1!$C$2:$C$5</c:f>
              <c:numCache>
                <c:formatCode>0%</c:formatCode>
                <c:ptCount val="4"/>
                <c:pt idx="0">
                  <c:v>0.31</c:v>
                </c:pt>
                <c:pt idx="1">
                  <c:v>0.23</c:v>
                </c:pt>
                <c:pt idx="2">
                  <c:v>0.32</c:v>
                </c:pt>
                <c:pt idx="3">
                  <c:v>0.14000000000000001</c:v>
                </c:pt>
              </c:numCache>
            </c:numRef>
          </c:val>
          <c:extLst>
            <c:ext xmlns:c16="http://schemas.microsoft.com/office/drawing/2014/chart" uri="{C3380CC4-5D6E-409C-BE32-E72D297353CC}">
              <c16:uniqueId val="{00000008-A273-4552-9286-31AB632EB3B7}"/>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79999608997842553"/>
          <c:y val="0.25639672670916075"/>
          <c:w val="0.19039282473202163"/>
          <c:h val="0.34876291371313284"/>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dk1">
                  <a:lumMod val="75000"/>
                  <a:lumOff val="25000"/>
                </a:schemeClr>
              </a:solidFill>
              <a:latin typeface="+mn-lt"/>
              <a:ea typeface="+mn-ea"/>
              <a:cs typeface="+mn-cs"/>
            </a:defRPr>
          </a:pPr>
          <a:endParaRPr lang="hu-HU"/>
        </a:p>
      </c:txPr>
    </c:legend>
    <c:plotVisOnly val="1"/>
    <c:dispBlanksAs val="gap"/>
    <c:showDLblsOverMax val="0"/>
  </c:chart>
  <c:spPr>
    <a:noFill/>
    <a:ln w="9525" cap="flat" cmpd="sng" algn="ctr">
      <a:solidFill>
        <a:schemeClr val="dk1">
          <a:lumMod val="25000"/>
          <a:lumOff val="75000"/>
        </a:schemeClr>
      </a:solidFill>
      <a:round/>
    </a:ln>
    <a:effectLst/>
  </c:spPr>
  <c:txPr>
    <a:bodyPr/>
    <a:lstStyle/>
    <a:p>
      <a:pPr>
        <a:defRPr/>
      </a:pPr>
      <a:endParaRPr lang="hu-HU"/>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u-H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Munka1!$D$25</c:f>
              <c:strCache>
                <c:ptCount val="1"/>
                <c:pt idx="0">
                  <c:v>Exabájt/hónap</c:v>
                </c:pt>
              </c:strCache>
            </c:strRef>
          </c:tx>
          <c:spPr>
            <a:solidFill>
              <a:schemeClr val="tx1"/>
            </a:solidFill>
            <a:ln>
              <a:noFill/>
            </a:ln>
            <a:effectLst/>
          </c:spPr>
          <c:invertIfNegative val="0"/>
          <c:dLbls>
            <c:dLbl>
              <c:idx val="0"/>
              <c:layout/>
              <c:tx>
                <c:rich>
                  <a:bodyPr/>
                  <a:lstStyle/>
                  <a:p>
                    <a:r>
                      <a:rPr lang="en-US"/>
                      <a:t>4,2</a:t>
                    </a:r>
                  </a:p>
                </c:rich>
              </c:tx>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F46D-4386-96EB-715D0F0F3AEF}"/>
                </c:ext>
              </c:extLst>
            </c:dLbl>
            <c:spPr>
              <a:noFill/>
              <a:ln>
                <a:noFill/>
              </a:ln>
              <a:effectLst/>
            </c:spPr>
            <c:txPr>
              <a:bodyPr rot="0" spcFirstLastPara="1" vertOverflow="ellipsis" vert="horz" wrap="square" lIns="38100" tIns="19050" rIns="38100" bIns="19050" anchor="ctr" anchorCtr="1">
                <a:spAutoFit/>
              </a:bodyPr>
              <a:lstStyle/>
              <a:p>
                <a:pPr>
                  <a:defRPr sz="2800" b="0" i="0" u="none" strike="noStrike" kern="1200" baseline="0">
                    <a:solidFill>
                      <a:schemeClr val="tx1"/>
                    </a:solidFill>
                    <a:latin typeface="+mn-lt"/>
                    <a:ea typeface="+mn-ea"/>
                    <a:cs typeface="+mn-cs"/>
                  </a:defRPr>
                </a:pPr>
                <a:endParaRPr lang="hu-HU"/>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numRef>
              <c:f>Munka1!$C$26:$C$32</c:f>
              <c:numCache>
                <c:formatCode>General</c:formatCode>
                <c:ptCount val="7"/>
                <c:pt idx="0">
                  <c:v>2015</c:v>
                </c:pt>
                <c:pt idx="1">
                  <c:v>2016</c:v>
                </c:pt>
                <c:pt idx="2">
                  <c:v>2017</c:v>
                </c:pt>
                <c:pt idx="3">
                  <c:v>2018</c:v>
                </c:pt>
                <c:pt idx="4">
                  <c:v>2019</c:v>
                </c:pt>
                <c:pt idx="5">
                  <c:v>2020</c:v>
                </c:pt>
              </c:numCache>
            </c:numRef>
          </c:cat>
          <c:val>
            <c:numRef>
              <c:f>Munka1!$D$26:$D$32</c:f>
              <c:numCache>
                <c:formatCode>General</c:formatCode>
                <c:ptCount val="7"/>
                <c:pt idx="0">
                  <c:v>3.7</c:v>
                </c:pt>
                <c:pt idx="1">
                  <c:v>6.2</c:v>
                </c:pt>
                <c:pt idx="2">
                  <c:v>9.9</c:v>
                </c:pt>
                <c:pt idx="3">
                  <c:v>14.9</c:v>
                </c:pt>
                <c:pt idx="4">
                  <c:v>21.7</c:v>
                </c:pt>
                <c:pt idx="5">
                  <c:v>30.6</c:v>
                </c:pt>
              </c:numCache>
            </c:numRef>
          </c:val>
          <c:extLst>
            <c:ext xmlns:c16="http://schemas.microsoft.com/office/drawing/2014/chart" uri="{C3380CC4-5D6E-409C-BE32-E72D297353CC}">
              <c16:uniqueId val="{00000000-F46D-4386-96EB-715D0F0F3AEF}"/>
            </c:ext>
          </c:extLst>
        </c:ser>
        <c:dLbls>
          <c:dLblPos val="inEnd"/>
          <c:showLegendKey val="0"/>
          <c:showVal val="1"/>
          <c:showCatName val="0"/>
          <c:showSerName val="0"/>
          <c:showPercent val="0"/>
          <c:showBubbleSize val="0"/>
        </c:dLbls>
        <c:gapWidth val="25"/>
        <c:overlap val="25"/>
        <c:axId val="539348560"/>
        <c:axId val="539353968"/>
      </c:barChart>
      <c:catAx>
        <c:axId val="539348560"/>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cap="none" spc="20" normalizeH="0" baseline="0">
                <a:solidFill>
                  <a:schemeClr val="tx1">
                    <a:lumMod val="65000"/>
                    <a:lumOff val="35000"/>
                  </a:schemeClr>
                </a:solidFill>
                <a:latin typeface="+mn-lt"/>
                <a:ea typeface="+mn-ea"/>
                <a:cs typeface="+mn-cs"/>
              </a:defRPr>
            </a:pPr>
            <a:endParaRPr lang="hu-HU"/>
          </a:p>
        </c:txPr>
        <c:crossAx val="539353968"/>
        <c:crosses val="autoZero"/>
        <c:auto val="1"/>
        <c:lblAlgn val="ctr"/>
        <c:lblOffset val="100"/>
        <c:noMultiLvlLbl val="0"/>
      </c:catAx>
      <c:valAx>
        <c:axId val="539353968"/>
        <c:scaling>
          <c:orientation val="minMax"/>
        </c:scaling>
        <c:delete val="0"/>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spc="20" baseline="0">
                <a:solidFill>
                  <a:schemeClr val="tx1">
                    <a:lumMod val="65000"/>
                    <a:lumOff val="35000"/>
                  </a:schemeClr>
                </a:solidFill>
                <a:latin typeface="+mn-lt"/>
                <a:ea typeface="+mn-ea"/>
                <a:cs typeface="+mn-cs"/>
              </a:defRPr>
            </a:pPr>
            <a:endParaRPr lang="hu-HU"/>
          </a:p>
        </c:txPr>
        <c:crossAx val="5393485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hu-HU"/>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hu-H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0"/>
          <c:order val="0"/>
          <c:spPr>
            <a:solidFill>
              <a:srgbClr val="FFC000"/>
            </a:solidFill>
            <a:ln>
              <a:noFill/>
            </a:ln>
            <a:effectLst/>
          </c:spPr>
          <c:cat>
            <c:numRef>
              <c:f>Sheet1!$B$8:$B$16</c:f>
              <c:numCache>
                <c:formatCode>General</c:formatCode>
                <c:ptCount val="9"/>
                <c:pt idx="0">
                  <c:v>1900</c:v>
                </c:pt>
                <c:pt idx="1">
                  <c:v>1905</c:v>
                </c:pt>
                <c:pt idx="2">
                  <c:v>1910</c:v>
                </c:pt>
                <c:pt idx="3">
                  <c:v>1915</c:v>
                </c:pt>
                <c:pt idx="4">
                  <c:v>1920</c:v>
                </c:pt>
                <c:pt idx="5">
                  <c:v>1925</c:v>
                </c:pt>
                <c:pt idx="6">
                  <c:v>1930</c:v>
                </c:pt>
                <c:pt idx="7">
                  <c:v>1935</c:v>
                </c:pt>
                <c:pt idx="8">
                  <c:v>1940</c:v>
                </c:pt>
              </c:numCache>
            </c:numRef>
          </c:cat>
          <c:val>
            <c:numRef>
              <c:f>Sheet1!$C$8:$C$16</c:f>
              <c:numCache>
                <c:formatCode>0%</c:formatCode>
                <c:ptCount val="9"/>
                <c:pt idx="0">
                  <c:v>0.06</c:v>
                </c:pt>
                <c:pt idx="1">
                  <c:v>0.12</c:v>
                </c:pt>
                <c:pt idx="2">
                  <c:v>0.25</c:v>
                </c:pt>
                <c:pt idx="3">
                  <c:v>0.38</c:v>
                </c:pt>
                <c:pt idx="4">
                  <c:v>0.55000000000000004</c:v>
                </c:pt>
                <c:pt idx="5">
                  <c:v>0.68</c:v>
                </c:pt>
                <c:pt idx="6">
                  <c:v>0.78</c:v>
                </c:pt>
                <c:pt idx="7">
                  <c:v>0.83</c:v>
                </c:pt>
                <c:pt idx="8">
                  <c:v>0.86</c:v>
                </c:pt>
              </c:numCache>
            </c:numRef>
          </c:val>
          <c:extLst>
            <c:ext xmlns:c16="http://schemas.microsoft.com/office/drawing/2014/chart" uri="{C3380CC4-5D6E-409C-BE32-E72D297353CC}">
              <c16:uniqueId val="{00000000-30EF-470C-A1AD-087D5A24F0FD}"/>
            </c:ext>
          </c:extLst>
        </c:ser>
        <c:dLbls>
          <c:showLegendKey val="0"/>
          <c:showVal val="0"/>
          <c:showCatName val="0"/>
          <c:showSerName val="0"/>
          <c:showPercent val="0"/>
          <c:showBubbleSize val="0"/>
        </c:dLbls>
        <c:axId val="-1870663840"/>
        <c:axId val="-1870663296"/>
      </c:areaChart>
      <c:catAx>
        <c:axId val="-187066384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accent1"/>
                </a:solidFill>
                <a:latin typeface="+mn-lt"/>
                <a:ea typeface="+mn-ea"/>
                <a:cs typeface="+mn-cs"/>
              </a:defRPr>
            </a:pPr>
            <a:endParaRPr lang="hu-HU"/>
          </a:p>
        </c:txPr>
        <c:crossAx val="-1870663296"/>
        <c:crosses val="autoZero"/>
        <c:auto val="1"/>
        <c:lblAlgn val="ctr"/>
        <c:lblOffset val="100"/>
        <c:noMultiLvlLbl val="0"/>
      </c:catAx>
      <c:valAx>
        <c:axId val="-187066329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accent1"/>
                </a:solidFill>
                <a:latin typeface="+mn-lt"/>
                <a:ea typeface="+mn-ea"/>
                <a:cs typeface="+mn-cs"/>
              </a:defRPr>
            </a:pPr>
            <a:endParaRPr lang="hu-HU"/>
          </a:p>
        </c:txPr>
        <c:crossAx val="-1870663840"/>
        <c:crosses val="autoZero"/>
        <c:crossBetween val="midCat"/>
      </c:valAx>
      <c:spPr>
        <a:noFill/>
        <a:ln>
          <a:noFill/>
        </a:ln>
        <a:effectLst/>
      </c:spPr>
    </c:plotArea>
    <c:plotVisOnly val="1"/>
    <c:dispBlanksAs val="zero"/>
    <c:showDLblsOverMax val="0"/>
  </c:chart>
  <c:spPr>
    <a:noFill/>
    <a:ln>
      <a:noFill/>
    </a:ln>
    <a:effectLst/>
  </c:spPr>
  <c:txPr>
    <a:bodyPr/>
    <a:lstStyle/>
    <a:p>
      <a:pPr>
        <a:defRPr/>
      </a:pPr>
      <a:endParaRPr lang="hu-H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A922FE-513E-435E-84BE-4058DEEC340B}" type="datetimeFigureOut">
              <a:rPr lang="hu-HU" smtClean="0"/>
              <a:t>2016. 08. 17.</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6155E4-E09A-4F9C-8443-5B0A536295FD}" type="slidenum">
              <a:rPr lang="hu-HU" smtClean="0"/>
              <a:t>‹#›</a:t>
            </a:fld>
            <a:endParaRPr lang="hu-HU"/>
          </a:p>
        </p:txBody>
      </p:sp>
    </p:spTree>
    <p:extLst>
      <p:ext uri="{BB962C8B-B14F-4D97-AF65-F5344CB8AC3E}">
        <p14:creationId xmlns:p14="http://schemas.microsoft.com/office/powerpoint/2010/main" val="42302279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Az anyag célja, hogy </a:t>
            </a:r>
            <a:r>
              <a:rPr lang="hu-HU" dirty="0" err="1"/>
              <a:t>felkeltse</a:t>
            </a:r>
            <a:r>
              <a:rPr lang="hu-HU" baseline="0" dirty="0"/>
              <a:t> a hallgatók érdeklődését a felhőtechnológiák iránt és megismertesse őket az alapfogalmakkal. Ezt a következő menetrenddel teszi:</a:t>
            </a:r>
          </a:p>
          <a:p>
            <a:pPr marL="0" indent="0">
              <a:buFontTx/>
              <a:buNone/>
            </a:pPr>
            <a:endParaRPr lang="hu-HU" dirty="0"/>
          </a:p>
        </p:txBody>
      </p:sp>
      <p:sp>
        <p:nvSpPr>
          <p:cNvPr id="4" name="Dia számának helye 3"/>
          <p:cNvSpPr>
            <a:spLocks noGrp="1"/>
          </p:cNvSpPr>
          <p:nvPr>
            <p:ph type="sldNum" sz="quarter" idx="10"/>
          </p:nvPr>
        </p:nvSpPr>
        <p:spPr/>
        <p:txBody>
          <a:bodyPr/>
          <a:lstStyle/>
          <a:p>
            <a:fld id="{B36155E4-E09A-4F9C-8443-5B0A536295FD}" type="slidenum">
              <a:rPr lang="hu-HU" smtClean="0"/>
              <a:t>1</a:t>
            </a:fld>
            <a:endParaRPr lang="hu-HU"/>
          </a:p>
        </p:txBody>
      </p:sp>
    </p:spTree>
    <p:extLst>
      <p:ext uri="{BB962C8B-B14F-4D97-AF65-F5344CB8AC3E}">
        <p14:creationId xmlns:p14="http://schemas.microsoft.com/office/powerpoint/2010/main" val="21153655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Ha benézünk az épületekbe, akkor</a:t>
            </a:r>
            <a:r>
              <a:rPr lang="hu-HU" baseline="0" dirty="0"/>
              <a:t> látjuk az igazi érdekességet. A képen valójában nagy „konnektorokat” látunk, melyekbe a kamionokkal hozott kész konténerekbe pakolt szerverblokkok bekapcsolódnak.</a:t>
            </a:r>
          </a:p>
          <a:p>
            <a:endParaRPr lang="hu-HU" dirty="0"/>
          </a:p>
          <a:p>
            <a:r>
              <a:rPr lang="hu-HU" dirty="0"/>
              <a:t>Az alábbi videó nem mai darab, de jól</a:t>
            </a:r>
            <a:r>
              <a:rPr lang="hu-HU" baseline="0" dirty="0"/>
              <a:t> demonstrálja az alapkoncepciókat, ha van lehetőségünk, mutassuk meg</a:t>
            </a:r>
            <a:endParaRPr lang="hu-HU" dirty="0"/>
          </a:p>
          <a:p>
            <a:r>
              <a:rPr lang="hu-HU" dirty="0"/>
              <a:t>https://www.youtube.com/watch?v=PPnoKb9fTkA  (következő</a:t>
            </a:r>
            <a:r>
              <a:rPr lang="hu-HU" baseline="0" dirty="0"/>
              <a:t> </a:t>
            </a:r>
            <a:r>
              <a:rPr lang="hu-HU" baseline="0" dirty="0" err="1"/>
              <a:t>slide-ra</a:t>
            </a:r>
            <a:r>
              <a:rPr lang="hu-HU" baseline="0" dirty="0"/>
              <a:t> beszúrva)</a:t>
            </a:r>
            <a:endParaRPr lang="hu-HU" dirty="0"/>
          </a:p>
          <a:p>
            <a:endParaRPr lang="hu-HU" dirty="0"/>
          </a:p>
          <a:p>
            <a:endParaRPr lang="hu-HU" dirty="0"/>
          </a:p>
        </p:txBody>
      </p:sp>
      <p:sp>
        <p:nvSpPr>
          <p:cNvPr id="4" name="Dia számának helye 3"/>
          <p:cNvSpPr>
            <a:spLocks noGrp="1"/>
          </p:cNvSpPr>
          <p:nvPr>
            <p:ph type="sldNum" sz="quarter" idx="10"/>
          </p:nvPr>
        </p:nvSpPr>
        <p:spPr/>
        <p:txBody>
          <a:bodyPr/>
          <a:lstStyle/>
          <a:p>
            <a:fld id="{B36155E4-E09A-4F9C-8443-5B0A536295FD}" type="slidenum">
              <a:rPr lang="hu-HU" smtClean="0"/>
              <a:t>13</a:t>
            </a:fld>
            <a:endParaRPr lang="hu-HU"/>
          </a:p>
        </p:txBody>
      </p:sp>
    </p:spTree>
    <p:extLst>
      <p:ext uri="{BB962C8B-B14F-4D97-AF65-F5344CB8AC3E}">
        <p14:creationId xmlns:p14="http://schemas.microsoft.com/office/powerpoint/2010/main" val="35266406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 számítógépek</a:t>
            </a:r>
            <a:r>
              <a:rPr lang="hu-HU" baseline="0" dirty="0"/>
              <a:t> előre szerelt konténerekben jönnek. Ez rendkívül leegyszerűsíti az üzemeltetést és csökkenti a hibalehetőséget, hiszen a helyszínen csak a bekötéshez kell szakértelem</a:t>
            </a:r>
            <a:endParaRPr lang="hu-HU" dirty="0"/>
          </a:p>
        </p:txBody>
      </p:sp>
      <p:sp>
        <p:nvSpPr>
          <p:cNvPr id="4" name="Dia számának helye 3"/>
          <p:cNvSpPr>
            <a:spLocks noGrp="1"/>
          </p:cNvSpPr>
          <p:nvPr>
            <p:ph type="sldNum" sz="quarter" idx="10"/>
          </p:nvPr>
        </p:nvSpPr>
        <p:spPr/>
        <p:txBody>
          <a:bodyPr/>
          <a:lstStyle/>
          <a:p>
            <a:fld id="{B36155E4-E09A-4F9C-8443-5B0A536295FD}" type="slidenum">
              <a:rPr lang="hu-HU" smtClean="0"/>
              <a:t>15</a:t>
            </a:fld>
            <a:endParaRPr lang="hu-HU"/>
          </a:p>
        </p:txBody>
      </p:sp>
    </p:spTree>
    <p:extLst>
      <p:ext uri="{BB962C8B-B14F-4D97-AF65-F5344CB8AC3E}">
        <p14:creationId xmlns:p14="http://schemas.microsoft.com/office/powerpoint/2010/main" val="22479542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És így néz ki egy konténer belülről. Próbáljuk</a:t>
            </a:r>
            <a:r>
              <a:rPr lang="hu-HU" baseline="0" dirty="0"/>
              <a:t> megbecsülni, hány gépet látunk… és most </a:t>
            </a:r>
            <a:r>
              <a:rPr lang="hu-HU" baseline="0" dirty="0" err="1"/>
              <a:t>szorottuk</a:t>
            </a:r>
            <a:r>
              <a:rPr lang="hu-HU" baseline="0" dirty="0"/>
              <a:t> fel 8, illetve 16 maggal. Akár ennyi virtuális gépet is kiszolgálhat ez a konténer (a valóságban persze ezek közül több gép eleve nem virtuális gépeket szolgál ki, vagy </a:t>
            </a:r>
            <a:r>
              <a:rPr lang="hu-HU" baseline="0" dirty="0" err="1"/>
              <a:t>üzemeletetési</a:t>
            </a:r>
            <a:r>
              <a:rPr lang="hu-HU" baseline="0" dirty="0"/>
              <a:t> funkciókat lát el)</a:t>
            </a:r>
            <a:endParaRPr lang="hu-HU" dirty="0"/>
          </a:p>
        </p:txBody>
      </p:sp>
      <p:sp>
        <p:nvSpPr>
          <p:cNvPr id="4" name="Dia számának helye 3"/>
          <p:cNvSpPr>
            <a:spLocks noGrp="1"/>
          </p:cNvSpPr>
          <p:nvPr>
            <p:ph type="sldNum" sz="quarter" idx="10"/>
          </p:nvPr>
        </p:nvSpPr>
        <p:spPr/>
        <p:txBody>
          <a:bodyPr/>
          <a:lstStyle/>
          <a:p>
            <a:fld id="{B36155E4-E09A-4F9C-8443-5B0A536295FD}" type="slidenum">
              <a:rPr lang="hu-HU" smtClean="0"/>
              <a:t>16</a:t>
            </a:fld>
            <a:endParaRPr lang="hu-HU"/>
          </a:p>
        </p:txBody>
      </p:sp>
    </p:spTree>
    <p:extLst>
      <p:ext uri="{BB962C8B-B14F-4D97-AF65-F5344CB8AC3E}">
        <p14:creationId xmlns:p14="http://schemas.microsoft.com/office/powerpoint/2010/main" val="3537567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Játszunk a hallgatókkal. Próbálják</a:t>
            </a:r>
            <a:r>
              <a:rPr lang="hu-HU" baseline="0" dirty="0"/>
              <a:t> kitalálni, ki volt az első nagy szereplő a piacon…. Segítsünk nekik a grafikonnal, ha nem megy.</a:t>
            </a:r>
            <a:endParaRPr lang="hu-HU" dirty="0"/>
          </a:p>
          <a:p>
            <a:endParaRPr lang="hu-HU" dirty="0"/>
          </a:p>
          <a:p>
            <a:r>
              <a:rPr lang="hu-HU" dirty="0"/>
              <a:t>Az első nagy szereplő</a:t>
            </a:r>
            <a:r>
              <a:rPr lang="hu-HU" baseline="0" dirty="0"/>
              <a:t> a piacon az Amazon volt, mert a rendszere a karácsonyi csúcsra volt méretezve, így évközben jelentős felesleges kapacitásai keletkeztek.</a:t>
            </a:r>
          </a:p>
          <a:p>
            <a:endParaRPr lang="hu-HU" baseline="0" dirty="0"/>
          </a:p>
          <a:p>
            <a:r>
              <a:rPr lang="hu-HU" baseline="0" dirty="0"/>
              <a:t>Forrás: </a:t>
            </a:r>
          </a:p>
          <a:p>
            <a:r>
              <a:rPr lang="hu-HU" baseline="0" dirty="0"/>
              <a:t>Amazon </a:t>
            </a:r>
            <a:r>
              <a:rPr lang="hu-HU" baseline="0" dirty="0" err="1"/>
              <a:t>logo</a:t>
            </a:r>
            <a:r>
              <a:rPr lang="hu-HU" baseline="0" dirty="0"/>
              <a:t>: https://commons.wikimedia.org/wiki/File:Amazon.com-Logo.svg</a:t>
            </a:r>
          </a:p>
          <a:p>
            <a:r>
              <a:rPr lang="hu-HU" baseline="0" dirty="0"/>
              <a:t>Grafikon: http://www.statista.com/statistics/273963/quarterly-revenue-of-amazoncom/</a:t>
            </a:r>
            <a:endParaRPr lang="hu-HU" dirty="0"/>
          </a:p>
        </p:txBody>
      </p:sp>
      <p:sp>
        <p:nvSpPr>
          <p:cNvPr id="4" name="Dia számának helye 3"/>
          <p:cNvSpPr>
            <a:spLocks noGrp="1"/>
          </p:cNvSpPr>
          <p:nvPr>
            <p:ph type="sldNum" sz="quarter" idx="10"/>
          </p:nvPr>
        </p:nvSpPr>
        <p:spPr/>
        <p:txBody>
          <a:bodyPr/>
          <a:lstStyle/>
          <a:p>
            <a:fld id="{B36155E4-E09A-4F9C-8443-5B0A536295FD}" type="slidenum">
              <a:rPr lang="hu-HU" smtClean="0"/>
              <a:t>18</a:t>
            </a:fld>
            <a:endParaRPr lang="hu-HU"/>
          </a:p>
        </p:txBody>
      </p:sp>
    </p:spTree>
    <p:extLst>
      <p:ext uri="{BB962C8B-B14F-4D97-AF65-F5344CB8AC3E}">
        <p14:creationId xmlns:p14="http://schemas.microsoft.com/office/powerpoint/2010/main" val="28188963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98475" y="627063"/>
            <a:ext cx="6826250" cy="3840162"/>
          </a:xfrm>
        </p:spPr>
      </p:sp>
      <p:sp>
        <p:nvSpPr>
          <p:cNvPr id="3" name="Notizenplatzhalter 2"/>
          <p:cNvSpPr>
            <a:spLocks noGrp="1"/>
          </p:cNvSpPr>
          <p:nvPr>
            <p:ph type="body" idx="1"/>
          </p:nvPr>
        </p:nvSpPr>
        <p:spPr/>
        <p:txBody>
          <a:bodyPr>
            <a:normAutofit/>
          </a:bodyPr>
          <a:lstStyle/>
          <a:p>
            <a:r>
              <a:rPr lang="hu-HU" sz="1100" noProof="0" dirty="0">
                <a:latin typeface="+mn-lt"/>
              </a:rPr>
              <a:t>És ez át is visz minket a felhő</a:t>
            </a:r>
            <a:r>
              <a:rPr lang="hu-HU" sz="1100" baseline="0" noProof="0" dirty="0">
                <a:latin typeface="+mn-lt"/>
              </a:rPr>
              <a:t> legfontosabb használati eseteire. Úgy gondoljunk a felhőre, mint az áramszolgáltatásra…. Mindig igazodik az igényeinkhez</a:t>
            </a:r>
          </a:p>
          <a:p>
            <a:endParaRPr lang="hu-HU" sz="1100" baseline="0" noProof="0" dirty="0">
              <a:latin typeface="+mn-lt"/>
            </a:endParaRPr>
          </a:p>
          <a:p>
            <a:pPr marL="171450" indent="-171450">
              <a:buFont typeface="Arial" pitchFamily="34" charset="0"/>
              <a:buChar char="•"/>
            </a:pPr>
            <a:endParaRPr lang="hu-HU" baseline="0" noProof="0" dirty="0"/>
          </a:p>
          <a:p>
            <a:pPr marL="171450" indent="-171450">
              <a:buFontTx/>
              <a:buChar char="-"/>
            </a:pPr>
            <a:r>
              <a:rPr lang="hu-HU" baseline="0" noProof="0" dirty="0"/>
              <a:t>Kezdeti befektetés kisebb (CAPEX) csökkentés</a:t>
            </a:r>
          </a:p>
          <a:p>
            <a:pPr marL="171450" indent="-171450">
              <a:buFontTx/>
              <a:buChar char="-"/>
            </a:pPr>
            <a:r>
              <a:rPr lang="hu-HU" baseline="0" noProof="0" dirty="0"/>
              <a:t>Túlméretezés (és az ebből eredő pazarlás) elkerülhető</a:t>
            </a:r>
          </a:p>
          <a:p>
            <a:pPr marL="171450" indent="-171450">
              <a:buFontTx/>
              <a:buChar char="-"/>
            </a:pPr>
            <a:r>
              <a:rPr lang="hu-HU" baseline="0" noProof="0" dirty="0"/>
              <a:t>Kezeli a váratlan csúcsokat…</a:t>
            </a:r>
          </a:p>
          <a:p>
            <a:pPr marL="171450" indent="-171450">
              <a:buFontTx/>
              <a:buChar char="-"/>
            </a:pPr>
            <a:r>
              <a:rPr lang="hu-HU" baseline="0" noProof="0" dirty="0"/>
              <a:t>… és mélypontokat</a:t>
            </a:r>
            <a:endParaRPr lang="en-US" baseline="0" noProof="0" dirty="0"/>
          </a:p>
          <a:p>
            <a:pPr marL="0" indent="0">
              <a:buFont typeface="Arial" pitchFamily="34" charset="0"/>
              <a:buNone/>
            </a:pPr>
            <a:endParaRPr lang="en-US" noProof="0" dirty="0"/>
          </a:p>
          <a:p>
            <a:endParaRPr lang="en-US" noProof="0" dirty="0"/>
          </a:p>
        </p:txBody>
      </p:sp>
      <p:sp>
        <p:nvSpPr>
          <p:cNvPr id="4" name="Foliennummernplatzhalter 3"/>
          <p:cNvSpPr>
            <a:spLocks noGrp="1"/>
          </p:cNvSpPr>
          <p:nvPr>
            <p:ph type="sldNum" sz="quarter" idx="10"/>
          </p:nvPr>
        </p:nvSpPr>
        <p:spPr/>
        <p:txBody>
          <a:bodyPr/>
          <a:lstStyle/>
          <a:p>
            <a:fld id="{FD5B0679-E401-4724-9818-06FFEBA2E24D}"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502581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en-US" sz="1200" b="1" i="0" kern="1200" noProof="0" dirty="0">
                <a:solidFill>
                  <a:schemeClr val="tx1"/>
                </a:solidFill>
                <a:effectLst/>
                <a:latin typeface="+mn-lt"/>
                <a:ea typeface="+mn-ea"/>
                <a:cs typeface="+mn-cs"/>
              </a:rPr>
              <a:t>Public cloud</a:t>
            </a:r>
          </a:p>
          <a:p>
            <a:r>
              <a:rPr lang="en-US" sz="1200" b="0" i="0" kern="1200" noProof="0" dirty="0">
                <a:solidFill>
                  <a:schemeClr val="tx1"/>
                </a:solidFill>
                <a:effectLst/>
                <a:latin typeface="+mn-lt"/>
                <a:ea typeface="+mn-ea"/>
                <a:cs typeface="+mn-cs"/>
              </a:rPr>
              <a:t>Public cloud applications, storage, and other resources are made available to the general public by a service provider. These services are free or offered on a pay-per-use model. Generally, public cloud service providers like Microsoft and Google own and operate the infrastructure and offer access only via Internet (direct connectivity is not offered).</a:t>
            </a:r>
          </a:p>
          <a:p>
            <a:r>
              <a:rPr lang="en-US" sz="1200" b="1" i="0" kern="1200" noProof="0" dirty="0" smtClean="0">
                <a:solidFill>
                  <a:schemeClr val="tx1"/>
                </a:solidFill>
                <a:effectLst/>
                <a:latin typeface="+mn-lt"/>
                <a:ea typeface="+mn-ea"/>
                <a:cs typeface="+mn-cs"/>
              </a:rPr>
              <a:t>Hybrid </a:t>
            </a:r>
            <a:r>
              <a:rPr lang="en-US" sz="1200" b="1" i="0" kern="1200" noProof="0" dirty="0">
                <a:solidFill>
                  <a:schemeClr val="tx1"/>
                </a:solidFill>
                <a:effectLst/>
                <a:latin typeface="+mn-lt"/>
                <a:ea typeface="+mn-ea"/>
                <a:cs typeface="+mn-cs"/>
              </a:rPr>
              <a:t>cloud</a:t>
            </a:r>
          </a:p>
          <a:p>
            <a:r>
              <a:rPr lang="en-US" sz="1200" b="0" i="0" u="none" strike="noStrike" kern="1200" noProof="0" dirty="0">
                <a:solidFill>
                  <a:schemeClr val="tx1"/>
                </a:solidFill>
                <a:effectLst/>
                <a:latin typeface="+mn-lt"/>
                <a:ea typeface="+mn-ea"/>
                <a:cs typeface="+mn-cs"/>
              </a:rPr>
              <a:t>Hybrid cloud</a:t>
            </a:r>
            <a:r>
              <a:rPr lang="en-US" sz="1200" b="0" i="0" kern="1200" noProof="0" dirty="0">
                <a:solidFill>
                  <a:schemeClr val="tx1"/>
                </a:solidFill>
                <a:effectLst/>
                <a:latin typeface="+mn-lt"/>
                <a:ea typeface="+mn-ea"/>
                <a:cs typeface="+mn-cs"/>
              </a:rPr>
              <a:t> is a composition of two or more clouds (private, community or public) that remain unique entities but are bound together, offering the benefits of multiple deployment models.</a:t>
            </a:r>
          </a:p>
          <a:p>
            <a:r>
              <a:rPr lang="en-US" sz="1200" b="0" i="0" kern="1200" noProof="0" dirty="0">
                <a:solidFill>
                  <a:schemeClr val="tx1"/>
                </a:solidFill>
                <a:effectLst/>
                <a:latin typeface="+mn-lt"/>
                <a:ea typeface="+mn-ea"/>
                <a:cs typeface="+mn-cs"/>
              </a:rPr>
              <a:t>By utilizing "hybrid cloud" architecture, companies and individuals are able to obtain degrees of fault tolerance combined with locally immediate usability without dependency on internet connectivity. Hybrid Cloud architecture requires both on-premises resources and off-site (remote) server based cloud infrastructure.</a:t>
            </a:r>
          </a:p>
          <a:p>
            <a:r>
              <a:rPr lang="en-US" sz="1200" b="0" i="0" kern="1200" noProof="0" dirty="0">
                <a:solidFill>
                  <a:schemeClr val="tx1"/>
                </a:solidFill>
                <a:effectLst/>
                <a:latin typeface="+mn-lt"/>
                <a:ea typeface="+mn-ea"/>
                <a:cs typeface="+mn-cs"/>
              </a:rPr>
              <a:t>Hybrid clouds lack the flexibility, security and certainty of in-house applications. Hybrid cloud provides the flexibility of in house applications with the fault tolerance and scalability of cloud based services.</a:t>
            </a:r>
          </a:p>
          <a:p>
            <a:r>
              <a:rPr lang="en-US" sz="1200" b="1" i="0" kern="1200" noProof="0" dirty="0">
                <a:solidFill>
                  <a:schemeClr val="tx1"/>
                </a:solidFill>
                <a:effectLst/>
                <a:latin typeface="+mn-lt"/>
                <a:ea typeface="+mn-ea"/>
                <a:cs typeface="+mn-cs"/>
              </a:rPr>
              <a:t>Private cloud</a:t>
            </a:r>
          </a:p>
          <a:p>
            <a:r>
              <a:rPr lang="en-US" sz="1200" b="0" i="0" kern="1200" noProof="0" dirty="0">
                <a:solidFill>
                  <a:schemeClr val="tx1"/>
                </a:solidFill>
                <a:effectLst/>
                <a:latin typeface="+mn-lt"/>
                <a:ea typeface="+mn-ea"/>
                <a:cs typeface="+mn-cs"/>
              </a:rPr>
              <a:t>Private cloud is cloud infrastructure operated solely for a single organization, whether managed internally or by a third-party and hosted internally or externally.</a:t>
            </a:r>
            <a:r>
              <a:rPr lang="en-US" sz="1200" b="0" i="0" kern="1200" baseline="0" noProof="0" dirty="0">
                <a:solidFill>
                  <a:schemeClr val="tx1"/>
                </a:solidFill>
                <a:effectLst/>
                <a:latin typeface="+mn-lt"/>
                <a:ea typeface="+mn-ea"/>
                <a:cs typeface="+mn-cs"/>
              </a:rPr>
              <a:t> </a:t>
            </a:r>
            <a:r>
              <a:rPr lang="en-US" sz="1200" b="0" i="0" kern="1200" noProof="0" dirty="0">
                <a:solidFill>
                  <a:schemeClr val="tx1"/>
                </a:solidFill>
                <a:effectLst/>
                <a:latin typeface="+mn-lt"/>
                <a:ea typeface="+mn-ea"/>
                <a:cs typeface="+mn-cs"/>
              </a:rPr>
              <a:t>They have attracted criticism because users "still have to buy, build, and manage them" and thus do not benefit from less hands-on management, essentially "[lacking] the economic model that makes cloud computing such an intriguing concept</a:t>
            </a:r>
            <a:r>
              <a:rPr lang="en-US" sz="1200" b="0" i="0" kern="1200" noProof="0" dirty="0" smtClean="0">
                <a:solidFill>
                  <a:schemeClr val="tx1"/>
                </a:solidFill>
                <a:effectLst/>
                <a:latin typeface="+mn-lt"/>
                <a:ea typeface="+mn-ea"/>
                <a:cs typeface="+mn-cs"/>
              </a:rPr>
              <a:t>".</a:t>
            </a:r>
            <a:endParaRPr lang="hu-HU" sz="1200" b="0" i="0" kern="1200" noProof="0" dirty="0" smtClean="0">
              <a:solidFill>
                <a:schemeClr val="tx1"/>
              </a:solidFill>
              <a:effectLst/>
              <a:latin typeface="+mn-lt"/>
              <a:ea typeface="+mn-ea"/>
              <a:cs typeface="+mn-cs"/>
            </a:endParaRPr>
          </a:p>
          <a:p>
            <a:r>
              <a:rPr lang="en-US" sz="1200" b="1" i="0" kern="1200" noProof="0" dirty="0" smtClean="0">
                <a:solidFill>
                  <a:schemeClr val="tx1"/>
                </a:solidFill>
                <a:effectLst/>
                <a:latin typeface="+mn-lt"/>
                <a:ea typeface="+mn-ea"/>
                <a:cs typeface="+mn-cs"/>
              </a:rPr>
              <a:t>Community cloud</a:t>
            </a:r>
          </a:p>
          <a:p>
            <a:r>
              <a:rPr lang="en-US" sz="1200" b="0" i="0" u="none" strike="noStrike" kern="1200" noProof="0" dirty="0" smtClean="0">
                <a:solidFill>
                  <a:schemeClr val="tx1"/>
                </a:solidFill>
                <a:effectLst/>
                <a:latin typeface="+mn-lt"/>
                <a:ea typeface="+mn-ea"/>
                <a:cs typeface="+mn-cs"/>
              </a:rPr>
              <a:t>Community cloud</a:t>
            </a:r>
            <a:r>
              <a:rPr lang="en-US" sz="1200" b="0" i="0" kern="1200" noProof="0" dirty="0" smtClean="0">
                <a:solidFill>
                  <a:schemeClr val="tx1"/>
                </a:solidFill>
                <a:effectLst/>
                <a:latin typeface="+mn-lt"/>
                <a:ea typeface="+mn-ea"/>
                <a:cs typeface="+mn-cs"/>
              </a:rPr>
              <a:t> shares infrastructure between several organizations from a specific community with common concerns (security, compliance, jurisdiction, etc.), whether managed internally or by a third-party and hosted internally or externally. The costs are spread over fewer users than a public cloud (but more than a private cloud), so only some of the cost savings potential of cloud computing are realized.</a:t>
            </a:r>
          </a:p>
          <a:p>
            <a:endParaRPr lang="en-US" sz="1200" b="0" i="0" kern="1200" noProof="0" dirty="0">
              <a:solidFill>
                <a:schemeClr val="tx1"/>
              </a:solidFill>
              <a:effectLst/>
              <a:latin typeface="+mn-lt"/>
              <a:ea typeface="+mn-ea"/>
              <a:cs typeface="+mn-cs"/>
            </a:endParaRPr>
          </a:p>
          <a:p>
            <a:endParaRPr lang="en-US" sz="1200" b="0" i="0" kern="1200" noProof="0" dirty="0">
              <a:solidFill>
                <a:schemeClr val="tx1"/>
              </a:solidFill>
              <a:effectLst/>
              <a:latin typeface="+mn-lt"/>
              <a:ea typeface="+mn-ea"/>
              <a:cs typeface="+mn-cs"/>
            </a:endParaRPr>
          </a:p>
          <a:p>
            <a:r>
              <a:rPr lang="en-US" sz="1200" b="0" i="0" kern="1200" noProof="0" dirty="0">
                <a:solidFill>
                  <a:schemeClr val="tx1"/>
                </a:solidFill>
                <a:effectLst/>
                <a:latin typeface="+mn-lt"/>
                <a:ea typeface="+mn-ea"/>
                <a:cs typeface="+mn-cs"/>
              </a:rPr>
              <a:t>/Wikipedia/</a:t>
            </a:r>
            <a:endParaRPr lang="en-US" noProof="0" dirty="0"/>
          </a:p>
        </p:txBody>
      </p:sp>
      <p:sp>
        <p:nvSpPr>
          <p:cNvPr id="4" name="Dia számának helye 3"/>
          <p:cNvSpPr>
            <a:spLocks noGrp="1"/>
          </p:cNvSpPr>
          <p:nvPr>
            <p:ph type="sldNum" sz="quarter" idx="10"/>
          </p:nvPr>
        </p:nvSpPr>
        <p:spPr/>
        <p:txBody>
          <a:bodyPr/>
          <a:lstStyle/>
          <a:p>
            <a:fld id="{AA85D617-9A92-4567-B7CF-60656A33F1B9}" type="slidenum">
              <a:rPr lang="hu-HU" smtClean="0"/>
              <a:pPr/>
              <a:t>22</a:t>
            </a:fld>
            <a:endParaRPr lang="hu-HU" dirty="0"/>
          </a:p>
        </p:txBody>
      </p:sp>
    </p:spTree>
    <p:extLst>
      <p:ext uri="{BB962C8B-B14F-4D97-AF65-F5344CB8AC3E}">
        <p14:creationId xmlns:p14="http://schemas.microsoft.com/office/powerpoint/2010/main" val="1984397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hu-HU" noProof="0" dirty="0" err="1"/>
              <a:t>There</a:t>
            </a:r>
            <a:r>
              <a:rPr lang="hu-HU" noProof="0" dirty="0"/>
              <a:t> </a:t>
            </a:r>
            <a:r>
              <a:rPr lang="hu-HU" noProof="0" dirty="0" err="1"/>
              <a:t>are</a:t>
            </a:r>
            <a:r>
              <a:rPr lang="en-US" noProof="0" dirty="0"/>
              <a:t> three established terms </a:t>
            </a:r>
            <a:r>
              <a:rPr lang="en-US" baseline="0" noProof="0" dirty="0"/>
              <a:t>in the industry for cloud services</a:t>
            </a:r>
            <a:endParaRPr lang="en-US" noProof="0" dirty="0"/>
          </a:p>
          <a:p>
            <a:pPr marL="0" indent="0">
              <a:buFont typeface="Arial" pitchFamily="34" charset="0"/>
              <a:buNone/>
            </a:pPr>
            <a:endParaRPr lang="en-US" noProof="0" dirty="0"/>
          </a:p>
          <a:p>
            <a:pPr marL="171450" indent="-171450">
              <a:buFont typeface="Arial" pitchFamily="34" charset="0"/>
              <a:buChar char="•"/>
            </a:pPr>
            <a:r>
              <a:rPr lang="en-US" noProof="0" dirty="0"/>
              <a:t>There is a lot of confusion in the industry when it comes to the</a:t>
            </a:r>
            <a:r>
              <a:rPr lang="en-US" baseline="0" noProof="0" dirty="0"/>
              <a:t> cloud.   </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noProof="0" dirty="0"/>
              <a:t>This is the most commonly used taxonomy for differentiating between types of cloud services.</a:t>
            </a:r>
          </a:p>
          <a:p>
            <a:pPr marL="171450" marR="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noProof="0" dirty="0"/>
              <a:t>The industry has defined three categories of services:</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noProof="0" dirty="0"/>
              <a:t>IaaS</a:t>
            </a:r>
            <a:r>
              <a:rPr lang="en-US" noProof="0" dirty="0"/>
              <a:t> – a set of infrastructure</a:t>
            </a:r>
            <a:r>
              <a:rPr lang="en-US" baseline="0" noProof="0" dirty="0"/>
              <a:t> level capabilities such as an operating system, network connectivity, etc. that are delivered as pay for use services and can be used to host applications.  </a:t>
            </a:r>
            <a:endParaRPr lang="en-US" noProof="0" dirty="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noProof="0" dirty="0"/>
              <a:t>PaaS – higher level sets of functionality</a:t>
            </a:r>
            <a:r>
              <a:rPr lang="en-US" b="0" baseline="0" noProof="0" dirty="0"/>
              <a:t> that are delivered as consumable services for developers who are building applications.  PaaS is about abstracting developers from the underlying infrastructure to enable applications to quickly be composed. </a:t>
            </a:r>
            <a:endParaRPr lang="en-US" b="0" noProof="0" dirty="0"/>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0" noProof="0" dirty="0"/>
              <a:t>SaaS</a:t>
            </a:r>
            <a:r>
              <a:rPr lang="en-US" noProof="0" dirty="0"/>
              <a:t> – applications that are delivered using</a:t>
            </a:r>
            <a:r>
              <a:rPr lang="en-US" baseline="0" noProof="0" dirty="0"/>
              <a:t> a service delivery model where organizations can simply consume and use the application.  Typically an organization would pay for the use of the application or the application could be monetized through ad revenue.  </a:t>
            </a:r>
            <a:endParaRPr lang="en-US" noProof="0" dirty="0"/>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noProof="0" dirty="0"/>
              <a:t>It is important to note that these 3 types of services may exist independently of one another or combined with one another. </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noProof="0" dirty="0"/>
              <a:t>SaaS offerings needn’t be developed upon PaaS offerings although solutions built on PaaS offerings are often delivered as SaaS. </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noProof="0" dirty="0"/>
              <a:t>PaaS offerings also needn’t expose IaaS and there’s more to PaaS than just running platforms on IaaS. </a:t>
            </a:r>
            <a:endParaRPr lang="en-US" noProof="0" dirty="0"/>
          </a:p>
          <a:p>
            <a:endParaRPr lang="en-US" baseline="0" noProof="0" dirty="0"/>
          </a:p>
          <a:p>
            <a:r>
              <a:rPr lang="en-US" baseline="0" noProof="0" dirty="0"/>
              <a:t>/WAPTK/</a:t>
            </a:r>
          </a:p>
          <a:p>
            <a:endParaRPr lang="en-US" baseline="0" noProof="0" dirty="0"/>
          </a:p>
        </p:txBody>
      </p:sp>
      <p:sp>
        <p:nvSpPr>
          <p:cNvPr id="7" name="Slide Number Placeholder 6"/>
          <p:cNvSpPr>
            <a:spLocks noGrp="1"/>
          </p:cNvSpPr>
          <p:nvPr>
            <p:ph type="sldNum" sz="quarter" idx="13"/>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25630509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171450" indent="-171450">
              <a:buFont typeface="Arial" pitchFamily="34" charset="0"/>
              <a:buChar char="•"/>
            </a:pPr>
            <a:r>
              <a:rPr lang="en-US" noProof="0" dirty="0"/>
              <a:t>Here’s another</a:t>
            </a:r>
            <a:r>
              <a:rPr lang="en-US" baseline="0" noProof="0" dirty="0"/>
              <a:t> way to look at the cloud services taxonomy and how this taxonomy maps to the components in an IT infrastructure.     </a:t>
            </a:r>
          </a:p>
          <a:p>
            <a:pPr marL="171450" indent="-171450">
              <a:buFont typeface="Arial" pitchFamily="34" charset="0"/>
              <a:buChar char="•"/>
            </a:pPr>
            <a:r>
              <a:rPr lang="en-US" baseline="0" noProof="0" dirty="0"/>
              <a:t>Packaged Software</a:t>
            </a:r>
          </a:p>
          <a:p>
            <a:pPr marL="384431" lvl="1" indent="-171450">
              <a:buFont typeface="Arial" pitchFamily="34" charset="0"/>
              <a:buChar char="•"/>
            </a:pPr>
            <a:r>
              <a:rPr lang="en-US" baseline="0" noProof="0" dirty="0"/>
              <a:t>With packaged software a customer would be responsible for managing the entire stack – ranging from the network connectivity to the applications.  </a:t>
            </a:r>
          </a:p>
          <a:p>
            <a:pPr marL="171450" indent="-171450">
              <a:buFont typeface="Arial" pitchFamily="34" charset="0"/>
              <a:buChar char="•"/>
            </a:pPr>
            <a:r>
              <a:rPr lang="en-US" baseline="0" noProof="0" dirty="0"/>
              <a:t>IaaS</a:t>
            </a:r>
          </a:p>
          <a:p>
            <a:pPr marL="384431" lvl="1" indent="-171450">
              <a:buFont typeface="Arial" pitchFamily="34" charset="0"/>
              <a:buChar char="•"/>
            </a:pPr>
            <a:r>
              <a:rPr lang="en-US" baseline="0" noProof="0" dirty="0"/>
              <a:t>With Infrastructure as a Service, the lower levels of the stack are managed by a vendor.  Some of these components can be provided by traditional hosters – in fact most of them have moved to having a virtualized offering.  </a:t>
            </a:r>
          </a:p>
          <a:p>
            <a:pPr marL="384431" lvl="1" indent="-171450">
              <a:buFont typeface="Arial" pitchFamily="34" charset="0"/>
              <a:buChar char="•"/>
            </a:pPr>
            <a:r>
              <a:rPr lang="en-US" baseline="0" noProof="0" dirty="0"/>
              <a:t>Very few actually provide an OS</a:t>
            </a:r>
          </a:p>
          <a:p>
            <a:pPr marL="384431" lvl="1" indent="-171450">
              <a:buFont typeface="Arial" pitchFamily="34" charset="0"/>
              <a:buChar char="•"/>
            </a:pPr>
            <a:r>
              <a:rPr lang="en-US" baseline="0" noProof="0" dirty="0"/>
              <a:t>The customer is still responsible for managing the OS through the Applications.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noProof="0" dirty="0"/>
              <a:t>For the developer, an obvious benefit with IaaS is that it frees the developer from many concerns when provisioning physical or virtual machines.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noProof="0" dirty="0"/>
              <a:t>This was one of the earliest and primary use cases for Amazon Web Services Elastic Cloud Compute (EC2).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noProof="0" dirty="0"/>
              <a:t>Developers were able to readily provision virtual machines (AMIs) on EC2, develop and test solutions and, often, run the results ‘in production’. </a:t>
            </a:r>
          </a:p>
          <a:p>
            <a:pPr marL="384431" marR="0" lvl="1"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baseline="0" noProof="0" dirty="0"/>
              <a:t>The only requirement was a credit card to pay for the services.</a:t>
            </a:r>
          </a:p>
          <a:p>
            <a:pPr marL="171450" indent="-171450">
              <a:buFont typeface="Arial" pitchFamily="34" charset="0"/>
              <a:buChar char="•"/>
            </a:pPr>
            <a:r>
              <a:rPr lang="en-US" baseline="0" noProof="0" dirty="0"/>
              <a:t>PaaS</a:t>
            </a:r>
          </a:p>
          <a:p>
            <a:pPr marL="384431" lvl="1" indent="-171450">
              <a:buFont typeface="Arial" pitchFamily="34" charset="0"/>
              <a:buChar char="•"/>
            </a:pPr>
            <a:r>
              <a:rPr lang="en-US" baseline="0" noProof="0" dirty="0"/>
              <a:t>With Platform as a Service, everything from the network connectivity through the runtime is provided and managed by the platform vendor.  </a:t>
            </a:r>
          </a:p>
          <a:p>
            <a:pPr marL="384431" lvl="1" indent="-171450">
              <a:buFont typeface="Arial" pitchFamily="34" charset="0"/>
              <a:buChar char="•"/>
            </a:pPr>
            <a:r>
              <a:rPr lang="en-US" baseline="0" noProof="0" dirty="0"/>
              <a:t>The Windows Azure Platform best fits in this category today.  </a:t>
            </a:r>
          </a:p>
          <a:p>
            <a:pPr marL="384431" lvl="1" indent="-171450">
              <a:buFont typeface="Arial" pitchFamily="34" charset="0"/>
              <a:buChar char="•"/>
            </a:pPr>
            <a:r>
              <a:rPr lang="en-US" baseline="0" noProof="0" dirty="0"/>
              <a:t>In fact because we don’t provide access to the underlying virtualization or operating system today, we’re often referred to as not providing IaaS.</a:t>
            </a:r>
          </a:p>
          <a:p>
            <a:pPr marL="384431" lvl="1" indent="-171450">
              <a:buFont typeface="Arial" pitchFamily="34" charset="0"/>
              <a:buChar char="•"/>
            </a:pPr>
            <a:r>
              <a:rPr lang="en-US" noProof="0" dirty="0"/>
              <a:t>PaaS offerings</a:t>
            </a:r>
            <a:r>
              <a:rPr lang="en-US" baseline="0" noProof="0" dirty="0"/>
              <a:t> further reduce the developer burden by additionally supporting the platform runtime and related application services. </a:t>
            </a:r>
          </a:p>
          <a:p>
            <a:pPr marL="384431" lvl="1" indent="-171450" algn="l">
              <a:buFont typeface="Arial" pitchFamily="34" charset="0"/>
              <a:buChar char="•"/>
            </a:pPr>
            <a:r>
              <a:rPr lang="en-US" baseline="0" noProof="0" dirty="0"/>
              <a:t>With PaaS, the developer can, almost immediately, begin creating the business logic for an application. </a:t>
            </a:r>
          </a:p>
          <a:p>
            <a:pPr marL="384431" lvl="1" indent="-171450" algn="l">
              <a:buFont typeface="Arial" pitchFamily="34" charset="0"/>
              <a:buChar char="•"/>
            </a:pPr>
            <a:r>
              <a:rPr lang="en-US" baseline="0" noProof="0" dirty="0"/>
              <a:t>Potentially, the increases in productivity are considerable and, because the hardware and operational aspects of the cloud platform are also managed by the cloud platform provider, applications can quickly be taken from an idea to reality very quickly.</a:t>
            </a:r>
            <a:endParaRPr lang="en-US" noProof="0" dirty="0"/>
          </a:p>
          <a:p>
            <a:pPr marL="171450" indent="-171450">
              <a:buFont typeface="Arial" pitchFamily="34" charset="0"/>
              <a:buChar char="•"/>
            </a:pPr>
            <a:r>
              <a:rPr lang="en-US" baseline="0" noProof="0" dirty="0"/>
              <a:t>SaaS</a:t>
            </a:r>
          </a:p>
          <a:p>
            <a:pPr marL="384431" lvl="1" indent="-171450">
              <a:buFont typeface="Arial" pitchFamily="34" charset="0"/>
              <a:buChar char="•"/>
            </a:pPr>
            <a:r>
              <a:rPr lang="en-US" noProof="0" dirty="0"/>
              <a:t>Finally, with SaaS,</a:t>
            </a:r>
            <a:r>
              <a:rPr lang="en-US" baseline="0" noProof="0" dirty="0"/>
              <a:t> a vendor provides the application and abstracts you from all of the underlying components.   </a:t>
            </a:r>
          </a:p>
          <a:p>
            <a:pPr marL="384431" lvl="1" indent="-171450">
              <a:buFont typeface="Arial" pitchFamily="34" charset="0"/>
              <a:buChar char="•"/>
            </a:pPr>
            <a:endParaRPr lang="en-US" baseline="0" noProof="0" dirty="0"/>
          </a:p>
          <a:p>
            <a:pPr marL="212981" lvl="1" indent="0">
              <a:buFont typeface="Arial" pitchFamily="34" charset="0"/>
              <a:buNone/>
            </a:pPr>
            <a:r>
              <a:rPr lang="en-US" baseline="0" noProof="0" dirty="0"/>
              <a:t>/WAPTK/</a:t>
            </a:r>
          </a:p>
          <a:p>
            <a:pPr marL="212981" lvl="1" indent="0">
              <a:buFont typeface="Arial" pitchFamily="34" charset="0"/>
              <a:buNone/>
            </a:pPr>
            <a:endParaRPr lang="en-US" baseline="0" noProof="0" dirty="0"/>
          </a:p>
        </p:txBody>
      </p:sp>
      <p:sp>
        <p:nvSpPr>
          <p:cNvPr id="7" name="Slide Number Placeholder 6"/>
          <p:cNvSpPr>
            <a:spLocks noGrp="1"/>
          </p:cNvSpPr>
          <p:nvPr>
            <p:ph type="sldNum" sz="quarter" idx="13"/>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3916406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a:t>
            </a:r>
            <a:r>
              <a:rPr lang="hu-HU" baseline="0" dirty="0"/>
              <a:t> korábbiakban tisztáztuk a felhős alapfogalmakat és megmutattuk, hogy a felhő az informatikai szolgáltatások számos területén hatékony segítséget jelenthetnek. Mindeddig a felhőre azonban csak úgy tekintettünk, mint egy fejlett </a:t>
            </a:r>
            <a:r>
              <a:rPr lang="hu-HU" baseline="0" dirty="0" err="1"/>
              <a:t>hoszting</a:t>
            </a:r>
            <a:r>
              <a:rPr lang="hu-HU" baseline="0" dirty="0"/>
              <a:t> szolgáltatásra, ami bizonyos esetekben hatékony segítség lehet számunkra. A következőkben bemutatunk egy informatikai trendet, amelyek kiszolgálására a felhő már nem csak opció, hanem egyenesen szükséges alap. Ez pedig az okostelefonok és egyéb internetre csatolt eszközök rohamos térhódítása, illetve az ehhez kapcsolódó szolgáltatások. </a:t>
            </a:r>
          </a:p>
          <a:p>
            <a:endParaRPr lang="hu-HU" dirty="0"/>
          </a:p>
        </p:txBody>
      </p:sp>
      <p:sp>
        <p:nvSpPr>
          <p:cNvPr id="4" name="Dia számának helye 3"/>
          <p:cNvSpPr>
            <a:spLocks noGrp="1"/>
          </p:cNvSpPr>
          <p:nvPr>
            <p:ph type="sldNum" sz="quarter" idx="10"/>
          </p:nvPr>
        </p:nvSpPr>
        <p:spPr/>
        <p:txBody>
          <a:bodyPr/>
          <a:lstStyle/>
          <a:p>
            <a:fld id="{B36155E4-E09A-4F9C-8443-5B0A536295FD}" type="slidenum">
              <a:rPr lang="hu-HU" smtClean="0"/>
              <a:t>25</a:t>
            </a:fld>
            <a:endParaRPr lang="hu-HU"/>
          </a:p>
        </p:txBody>
      </p:sp>
    </p:spTree>
    <p:extLst>
      <p:ext uri="{BB962C8B-B14F-4D97-AF65-F5344CB8AC3E}">
        <p14:creationId xmlns:p14="http://schemas.microsoft.com/office/powerpoint/2010/main" val="16874740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 trend a magyar mobiltelefonok és okostelefonok penetrációja. Miközben mobiltelefonja</a:t>
            </a:r>
            <a:r>
              <a:rPr lang="hu-HU" baseline="0" dirty="0"/>
              <a:t> gyakorlatilag mindenkinek van, az (internetképes) okostelefonok száma </a:t>
            </a:r>
            <a:r>
              <a:rPr lang="hu-HU" baseline="0" dirty="0" err="1"/>
              <a:t>rendívüli</a:t>
            </a:r>
            <a:r>
              <a:rPr lang="hu-HU" baseline="0" dirty="0"/>
              <a:t> tempóban növekszik… de ez nem csak helyi trend</a:t>
            </a:r>
            <a:endParaRPr lang="hu-HU" dirty="0"/>
          </a:p>
        </p:txBody>
      </p:sp>
      <p:sp>
        <p:nvSpPr>
          <p:cNvPr id="4" name="Dia számának helye 3"/>
          <p:cNvSpPr>
            <a:spLocks noGrp="1"/>
          </p:cNvSpPr>
          <p:nvPr>
            <p:ph type="sldNum" sz="quarter" idx="10"/>
          </p:nvPr>
        </p:nvSpPr>
        <p:spPr/>
        <p:txBody>
          <a:bodyPr/>
          <a:lstStyle/>
          <a:p>
            <a:fld id="{B36155E4-E09A-4F9C-8443-5B0A536295FD}" type="slidenum">
              <a:rPr lang="hu-HU" smtClean="0"/>
              <a:t>26</a:t>
            </a:fld>
            <a:endParaRPr lang="hu-HU"/>
          </a:p>
        </p:txBody>
      </p:sp>
    </p:spTree>
    <p:extLst>
      <p:ext uri="{BB962C8B-B14F-4D97-AF65-F5344CB8AC3E}">
        <p14:creationId xmlns:p14="http://schemas.microsoft.com/office/powerpoint/2010/main" val="366850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t>
            </a:r>
            <a:r>
              <a:rPr lang="hu-HU" baseline="0" dirty="0"/>
              <a:t> Megismerkedünk a legfontosabb alapfogalmakkal (felhő fogalma, szolgáltatásmodellek, üzemeltetési modellek)</a:t>
            </a:r>
            <a:endParaRPr lang="hu-HU" dirty="0"/>
          </a:p>
        </p:txBody>
      </p:sp>
      <p:sp>
        <p:nvSpPr>
          <p:cNvPr id="4" name="Dia számának helye 3"/>
          <p:cNvSpPr>
            <a:spLocks noGrp="1"/>
          </p:cNvSpPr>
          <p:nvPr>
            <p:ph type="sldNum" sz="quarter" idx="10"/>
          </p:nvPr>
        </p:nvSpPr>
        <p:spPr/>
        <p:txBody>
          <a:bodyPr/>
          <a:lstStyle/>
          <a:p>
            <a:fld id="{B36155E4-E09A-4F9C-8443-5B0A536295FD}" type="slidenum">
              <a:rPr lang="hu-HU" smtClean="0"/>
              <a:t>2</a:t>
            </a:fld>
            <a:endParaRPr lang="hu-HU"/>
          </a:p>
        </p:txBody>
      </p:sp>
    </p:spTree>
    <p:extLst>
      <p:ext uri="{BB962C8B-B14F-4D97-AF65-F5344CB8AC3E}">
        <p14:creationId xmlns:p14="http://schemas.microsoft.com/office/powerpoint/2010/main" val="11005941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 </a:t>
            </a:r>
            <a:r>
              <a:rPr lang="hu-HU" dirty="0" err="1"/>
              <a:t>Via</a:t>
            </a:r>
            <a:r>
              <a:rPr lang="hu-HU" dirty="0"/>
              <a:t> Dell </a:t>
            </a:r>
            <a:r>
              <a:rPr lang="hu-HU" dirty="0" err="1"/>
              <a:t>Conciliazione</a:t>
            </a:r>
            <a:r>
              <a:rPr lang="hu-HU" dirty="0"/>
              <a:t> a Szent</a:t>
            </a:r>
            <a:r>
              <a:rPr lang="hu-HU" baseline="0" dirty="0"/>
              <a:t> Péter térre vezető út. A két fotó:</a:t>
            </a:r>
          </a:p>
          <a:p>
            <a:pPr marL="171450" indent="-171450">
              <a:buFont typeface="Arial" panose="020B0604020202020204" pitchFamily="34" charset="0"/>
              <a:buChar char="•"/>
            </a:pPr>
            <a:r>
              <a:rPr lang="hu-HU" baseline="0" dirty="0"/>
              <a:t>2005, II János Pál pápa temetése</a:t>
            </a:r>
          </a:p>
          <a:p>
            <a:pPr marL="171450" indent="-171450">
              <a:buFont typeface="Arial" panose="020B0604020202020204" pitchFamily="34" charset="0"/>
              <a:buChar char="•"/>
            </a:pPr>
            <a:r>
              <a:rPr lang="hu-HU" baseline="0" dirty="0"/>
              <a:t>2013,  Pápaválasztás XVI. Benedek pápa visszalépése után</a:t>
            </a:r>
          </a:p>
          <a:p>
            <a:pPr marL="0" indent="0">
              <a:buFont typeface="Arial" panose="020B0604020202020204" pitchFamily="34" charset="0"/>
              <a:buNone/>
            </a:pPr>
            <a:endParaRPr lang="hu-HU" baseline="0" dirty="0"/>
          </a:p>
          <a:p>
            <a:pPr marL="0" indent="0">
              <a:buFont typeface="Arial" panose="020B0604020202020204" pitchFamily="34" charset="0"/>
              <a:buNone/>
            </a:pPr>
            <a:r>
              <a:rPr lang="hu-HU" baseline="0" dirty="0"/>
              <a:t>Sok magyarázat nem kell mellé. Változnak a trendek, fejlődik a technológia</a:t>
            </a:r>
          </a:p>
          <a:p>
            <a:pPr marL="0" indent="0">
              <a:buFont typeface="Arial" panose="020B0604020202020204" pitchFamily="34" charset="0"/>
              <a:buNone/>
            </a:pPr>
            <a:endParaRPr lang="hu-HU" baseline="0" dirty="0"/>
          </a:p>
          <a:p>
            <a:pPr marL="0" indent="0">
              <a:buFont typeface="Arial" panose="020B0604020202020204" pitchFamily="34" charset="0"/>
              <a:buNone/>
            </a:pPr>
            <a:r>
              <a:rPr lang="hu-HU" baseline="0" dirty="0"/>
              <a:t>A háttértörténet:</a:t>
            </a:r>
          </a:p>
          <a:p>
            <a:pPr marL="0" indent="0">
              <a:buFont typeface="Arial" panose="020B0604020202020204" pitchFamily="34" charset="0"/>
              <a:buNone/>
            </a:pPr>
            <a:r>
              <a:rPr lang="hu-HU" dirty="0"/>
              <a:t>http://www.spiegel.de/panorama/papst-momente-bilder-zeigen-vergleich-zwischen-2005-und-2013-a-889031.html</a:t>
            </a:r>
          </a:p>
          <a:p>
            <a:pPr marL="0" indent="0">
              <a:buFont typeface="Arial" panose="020B0604020202020204" pitchFamily="34" charset="0"/>
              <a:buNone/>
            </a:pPr>
            <a:endParaRPr lang="hu-HU" dirty="0"/>
          </a:p>
        </p:txBody>
      </p:sp>
      <p:sp>
        <p:nvSpPr>
          <p:cNvPr id="4" name="Dia számának helye 3"/>
          <p:cNvSpPr>
            <a:spLocks noGrp="1"/>
          </p:cNvSpPr>
          <p:nvPr>
            <p:ph type="sldNum" sz="quarter" idx="10"/>
          </p:nvPr>
        </p:nvSpPr>
        <p:spPr/>
        <p:txBody>
          <a:bodyPr/>
          <a:lstStyle/>
          <a:p>
            <a:fld id="{B36155E4-E09A-4F9C-8443-5B0A536295FD}" type="slidenum">
              <a:rPr lang="hu-HU" smtClean="0"/>
              <a:t>27</a:t>
            </a:fld>
            <a:endParaRPr lang="hu-HU"/>
          </a:p>
        </p:txBody>
      </p:sp>
    </p:spTree>
    <p:extLst>
      <p:ext uri="{BB962C8B-B14F-4D97-AF65-F5344CB8AC3E}">
        <p14:creationId xmlns:p14="http://schemas.microsoft.com/office/powerpoint/2010/main" val="38529703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És ez csak a kezdet, a mobilok</a:t>
            </a:r>
            <a:r>
              <a:rPr lang="hu-HU" baseline="0" dirty="0"/>
              <a:t> mellett egyre több új okos eszköz megjelenik majd és az internetre kapcsolódik A netre kapcsolt autók, az órák, webkamerák stb. mind </a:t>
            </a:r>
            <a:r>
              <a:rPr lang="hu-HU" baseline="0" dirty="0" err="1"/>
              <a:t>töménytelen</a:t>
            </a:r>
            <a:r>
              <a:rPr lang="hu-HU" baseline="0" dirty="0"/>
              <a:t> mennyiségű adatot termelnek és fogyasztanak is majd a jövőben (ha lehet ne a hűtővel és mosógéppel példálózzunk).</a:t>
            </a:r>
            <a:endParaRPr lang="hu-HU" dirty="0"/>
          </a:p>
        </p:txBody>
      </p:sp>
      <p:sp>
        <p:nvSpPr>
          <p:cNvPr id="4" name="Dia számának helye 3"/>
          <p:cNvSpPr>
            <a:spLocks noGrp="1"/>
          </p:cNvSpPr>
          <p:nvPr>
            <p:ph type="sldNum" sz="quarter" idx="10"/>
          </p:nvPr>
        </p:nvSpPr>
        <p:spPr/>
        <p:txBody>
          <a:bodyPr/>
          <a:lstStyle/>
          <a:p>
            <a:fld id="{B36155E4-E09A-4F9C-8443-5B0A536295FD}" type="slidenum">
              <a:rPr lang="hu-HU" smtClean="0"/>
              <a:t>28</a:t>
            </a:fld>
            <a:endParaRPr lang="hu-HU"/>
          </a:p>
        </p:txBody>
      </p:sp>
    </p:spTree>
    <p:extLst>
      <p:ext uri="{BB962C8B-B14F-4D97-AF65-F5344CB8AC3E}">
        <p14:creationId xmlns:p14="http://schemas.microsoft.com/office/powerpoint/2010/main" val="15428459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Egy</a:t>
            </a:r>
            <a:r>
              <a:rPr lang="hu-HU" baseline="0" dirty="0"/>
              <a:t> látványos adat az USA-ból: 2016 első negyedévében az új mobilelőfizetések 32%-</a:t>
            </a:r>
            <a:r>
              <a:rPr lang="hu-HU" baseline="0" dirty="0" err="1"/>
              <a:t>áért</a:t>
            </a:r>
            <a:r>
              <a:rPr lang="hu-HU" baseline="0" dirty="0"/>
              <a:t> az autók bekötése felelt, és további 14%-</a:t>
            </a:r>
            <a:r>
              <a:rPr lang="hu-HU" baseline="0" dirty="0" err="1"/>
              <a:t>ot</a:t>
            </a:r>
            <a:r>
              <a:rPr lang="hu-HU" baseline="0" dirty="0"/>
              <a:t> tett ki az egyéb </a:t>
            </a:r>
            <a:r>
              <a:rPr lang="hu-HU" baseline="0" dirty="0" err="1"/>
              <a:t>IoT</a:t>
            </a:r>
            <a:r>
              <a:rPr lang="hu-HU" baseline="0" dirty="0"/>
              <a:t>. Vagyis a rendszerbe belépő új autók száma megelőzte a rendszerbe belépő új emberek számát</a:t>
            </a:r>
            <a:endParaRPr lang="hu-HU" dirty="0"/>
          </a:p>
        </p:txBody>
      </p:sp>
      <p:sp>
        <p:nvSpPr>
          <p:cNvPr id="4" name="Dia számának helye 3"/>
          <p:cNvSpPr>
            <a:spLocks noGrp="1"/>
          </p:cNvSpPr>
          <p:nvPr>
            <p:ph type="sldNum" sz="quarter" idx="10"/>
          </p:nvPr>
        </p:nvSpPr>
        <p:spPr/>
        <p:txBody>
          <a:bodyPr/>
          <a:lstStyle/>
          <a:p>
            <a:fld id="{B36155E4-E09A-4F9C-8443-5B0A536295FD}" type="slidenum">
              <a:rPr lang="hu-HU" smtClean="0"/>
              <a:t>29</a:t>
            </a:fld>
            <a:endParaRPr lang="hu-HU"/>
          </a:p>
        </p:txBody>
      </p:sp>
    </p:spTree>
    <p:extLst>
      <p:ext uri="{BB962C8B-B14F-4D97-AF65-F5344CB8AC3E}">
        <p14:creationId xmlns:p14="http://schemas.microsoft.com/office/powerpoint/2010/main" val="30049392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Forrásoktól függően sokfajta </a:t>
            </a:r>
            <a:r>
              <a:rPr lang="hu-HU" dirty="0" err="1"/>
              <a:t>előrejelzéssel</a:t>
            </a:r>
            <a:r>
              <a:rPr lang="hu-HU" dirty="0"/>
              <a:t> találkozhatunk, de nagyjából egyet értenek</a:t>
            </a:r>
            <a:r>
              <a:rPr lang="hu-HU" baseline="0" dirty="0"/>
              <a:t> abban, hogy az internetre kapcsolt eszközök száma jelentős, és rendkívül erős tempójú fejlődésen fog keresztülmenni</a:t>
            </a:r>
            <a:endParaRPr lang="hu-HU" dirty="0"/>
          </a:p>
          <a:p>
            <a:endParaRPr lang="hu-HU" dirty="0"/>
          </a:p>
          <a:p>
            <a:r>
              <a:rPr lang="hu-HU" dirty="0"/>
              <a:t>Ezt a képet visszatérő elemként későbbi előadásokban viszontláthatjuk. </a:t>
            </a:r>
          </a:p>
          <a:p>
            <a:endParaRPr lang="hu-HU" dirty="0"/>
          </a:p>
          <a:p>
            <a:endParaRPr lang="hu-HU" dirty="0"/>
          </a:p>
          <a:p>
            <a:r>
              <a:rPr lang="hu-HU" dirty="0"/>
              <a:t>Háttér:</a:t>
            </a:r>
          </a:p>
          <a:p>
            <a:r>
              <a:rPr lang="hu-HU" dirty="0"/>
              <a:t>http://www.japantimes.co.jp/news/2014/09/30/asia-pacific/hong-kong-democracy-protesters-set-deadline-for-demands/#.V0c-EpGLSUk</a:t>
            </a:r>
          </a:p>
        </p:txBody>
      </p:sp>
      <p:sp>
        <p:nvSpPr>
          <p:cNvPr id="4" name="Dia számának helye 3"/>
          <p:cNvSpPr>
            <a:spLocks noGrp="1"/>
          </p:cNvSpPr>
          <p:nvPr>
            <p:ph type="sldNum" sz="quarter" idx="10"/>
          </p:nvPr>
        </p:nvSpPr>
        <p:spPr/>
        <p:txBody>
          <a:bodyPr/>
          <a:lstStyle/>
          <a:p>
            <a:fld id="{B36155E4-E09A-4F9C-8443-5B0A536295FD}" type="slidenum">
              <a:rPr lang="hu-HU" smtClean="0"/>
              <a:t>30</a:t>
            </a:fld>
            <a:endParaRPr lang="hu-HU"/>
          </a:p>
        </p:txBody>
      </p:sp>
    </p:spTree>
    <p:extLst>
      <p:ext uri="{BB962C8B-B14F-4D97-AF65-F5344CB8AC3E}">
        <p14:creationId xmlns:p14="http://schemas.microsoft.com/office/powerpoint/2010/main" val="28472072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Az eszközök számával pedig arányosan nő az adatforgalom, és az ezt kiszolgáló infrastruktúrával szemben támasztott követelmények… </a:t>
            </a:r>
          </a:p>
        </p:txBody>
      </p:sp>
      <p:sp>
        <p:nvSpPr>
          <p:cNvPr id="4" name="Dia számának helye 3"/>
          <p:cNvSpPr>
            <a:spLocks noGrp="1"/>
          </p:cNvSpPr>
          <p:nvPr>
            <p:ph type="sldNum" sz="quarter" idx="10"/>
          </p:nvPr>
        </p:nvSpPr>
        <p:spPr/>
        <p:txBody>
          <a:bodyPr/>
          <a:lstStyle/>
          <a:p>
            <a:fld id="{B36155E4-E09A-4F9C-8443-5B0A536295FD}" type="slidenum">
              <a:rPr lang="hu-HU" smtClean="0"/>
              <a:t>31</a:t>
            </a:fld>
            <a:endParaRPr lang="hu-HU"/>
          </a:p>
        </p:txBody>
      </p:sp>
    </p:spTree>
    <p:extLst>
      <p:ext uri="{BB962C8B-B14F-4D97-AF65-F5344CB8AC3E}">
        <p14:creationId xmlns:p14="http://schemas.microsoft.com/office/powerpoint/2010/main" val="21495625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a:t>
            </a:r>
            <a:r>
              <a:rPr lang="hu-HU" baseline="0" dirty="0"/>
              <a:t> mobilok/eszközök (és elsősorban a rajtuk futó szoftverek) egyre komolyabb háttérinfrastruktúrát igényelnek majd, kifejezetten olyan képességekkel, amiket a felhő nyújt. </a:t>
            </a:r>
            <a:endParaRPr lang="hu-HU" dirty="0"/>
          </a:p>
        </p:txBody>
      </p:sp>
      <p:sp>
        <p:nvSpPr>
          <p:cNvPr id="4" name="Dia számának helye 3"/>
          <p:cNvSpPr>
            <a:spLocks noGrp="1"/>
          </p:cNvSpPr>
          <p:nvPr>
            <p:ph type="sldNum" sz="quarter" idx="10"/>
          </p:nvPr>
        </p:nvSpPr>
        <p:spPr/>
        <p:txBody>
          <a:bodyPr/>
          <a:lstStyle/>
          <a:p>
            <a:fld id="{B36155E4-E09A-4F9C-8443-5B0A536295FD}" type="slidenum">
              <a:rPr lang="hu-HU" smtClean="0"/>
              <a:t>32</a:t>
            </a:fld>
            <a:endParaRPr lang="hu-HU"/>
          </a:p>
        </p:txBody>
      </p:sp>
    </p:spTree>
    <p:extLst>
      <p:ext uri="{BB962C8B-B14F-4D97-AF65-F5344CB8AC3E}">
        <p14:creationId xmlns:p14="http://schemas.microsoft.com/office/powerpoint/2010/main" val="7054691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De persze az</a:t>
            </a:r>
            <a:r>
              <a:rPr lang="hu-HU" baseline="0" dirty="0"/>
              <a:t> internetképes eszközök világa csak egy, a modern informatikai kihívások közül, melyekre a felhő választ adhat. A dián látható pontokat részletesen tárgyaljuk majd az elkövetkező előadásokon.</a:t>
            </a:r>
            <a:endParaRPr lang="hu-HU" dirty="0"/>
          </a:p>
        </p:txBody>
      </p:sp>
      <p:sp>
        <p:nvSpPr>
          <p:cNvPr id="4" name="Dia számának helye 3"/>
          <p:cNvSpPr>
            <a:spLocks noGrp="1"/>
          </p:cNvSpPr>
          <p:nvPr>
            <p:ph type="sldNum" sz="quarter" idx="10"/>
          </p:nvPr>
        </p:nvSpPr>
        <p:spPr/>
        <p:txBody>
          <a:bodyPr/>
          <a:lstStyle/>
          <a:p>
            <a:fld id="{B36155E4-E09A-4F9C-8443-5B0A536295FD}" type="slidenum">
              <a:rPr lang="hu-HU" smtClean="0"/>
              <a:t>33</a:t>
            </a:fld>
            <a:endParaRPr lang="hu-HU"/>
          </a:p>
        </p:txBody>
      </p:sp>
    </p:spTree>
    <p:extLst>
      <p:ext uri="{BB962C8B-B14F-4D97-AF65-F5344CB8AC3E}">
        <p14:creationId xmlns:p14="http://schemas.microsoft.com/office/powerpoint/2010/main" val="7914051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sz="1200" b="0" i="0" u="none" strike="noStrike" kern="1200" baseline="0" dirty="0">
                <a:solidFill>
                  <a:schemeClr val="tx1"/>
                </a:solidFill>
                <a:latin typeface="+mn-lt"/>
                <a:ea typeface="+mn-ea"/>
                <a:cs typeface="+mn-cs"/>
              </a:rPr>
              <a:t>„</a:t>
            </a:r>
            <a:r>
              <a:rPr lang="pt-BR" sz="1200" b="0" i="0" u="none" strike="noStrike" kern="1200" baseline="0" dirty="0">
                <a:solidFill>
                  <a:schemeClr val="tx1"/>
                </a:solidFill>
                <a:latin typeface="+mn-lt"/>
                <a:ea typeface="+mn-ea"/>
                <a:cs typeface="+mn-cs"/>
              </a:rPr>
              <a:t>A legegyszerubb parhuzam, amely az embernek eszebe</a:t>
            </a:r>
            <a:r>
              <a:rPr lang="hu-HU" sz="1200" b="0" i="0" u="none" strike="noStrike" kern="1200" baseline="0" dirty="0">
                <a:solidFill>
                  <a:schemeClr val="tx1"/>
                </a:solidFill>
                <a:latin typeface="+mn-lt"/>
                <a:ea typeface="+mn-ea"/>
                <a:cs typeface="+mn-cs"/>
              </a:rPr>
              <a:t> jut, az elektromos </a:t>
            </a:r>
            <a:r>
              <a:rPr lang="hu-HU" sz="1200" b="0" i="0" u="none" strike="noStrike" kern="1200" baseline="0" dirty="0" err="1">
                <a:solidFill>
                  <a:schemeClr val="tx1"/>
                </a:solidFill>
                <a:latin typeface="+mn-lt"/>
                <a:ea typeface="+mn-ea"/>
                <a:cs typeface="+mn-cs"/>
              </a:rPr>
              <a:t>energiaellatas</a:t>
            </a:r>
            <a:r>
              <a:rPr lang="hu-HU" sz="1200" b="0" i="0" u="none" strike="noStrike" kern="1200" baseline="0" dirty="0">
                <a:solidFill>
                  <a:schemeClr val="tx1"/>
                </a:solidFill>
                <a:latin typeface="+mn-lt"/>
                <a:ea typeface="+mn-ea"/>
                <a:cs typeface="+mn-cs"/>
              </a:rPr>
              <a:t> </a:t>
            </a:r>
            <a:r>
              <a:rPr lang="hu-HU" sz="1200" b="0" i="0" u="none" strike="noStrike" kern="1200" baseline="0" dirty="0" err="1">
                <a:solidFill>
                  <a:schemeClr val="tx1"/>
                </a:solidFill>
                <a:latin typeface="+mn-lt"/>
                <a:ea typeface="+mn-ea"/>
                <a:cs typeface="+mn-cs"/>
              </a:rPr>
              <a:t>peldaja</a:t>
            </a:r>
            <a:r>
              <a:rPr lang="hu-HU" sz="1200" b="0" i="0" u="none" strike="noStrike" kern="1200" baseline="0" dirty="0">
                <a:solidFill>
                  <a:schemeClr val="tx1"/>
                </a:solidFill>
                <a:latin typeface="+mn-lt"/>
                <a:ea typeface="+mn-ea"/>
                <a:cs typeface="+mn-cs"/>
              </a:rPr>
              <a:t>. Mintegy </a:t>
            </a:r>
            <a:r>
              <a:rPr lang="hu-HU" sz="1200" b="0" i="0" u="none" strike="noStrike" kern="1200" baseline="0" dirty="0" err="1">
                <a:solidFill>
                  <a:schemeClr val="tx1"/>
                </a:solidFill>
                <a:latin typeface="+mn-lt"/>
                <a:ea typeface="+mn-ea"/>
                <a:cs typeface="+mn-cs"/>
              </a:rPr>
              <a:t>ketszaz</a:t>
            </a:r>
            <a:r>
              <a:rPr lang="hu-HU" sz="1200" b="0" i="0" u="none" strike="noStrike" kern="1200" baseline="0" dirty="0">
                <a:solidFill>
                  <a:schemeClr val="tx1"/>
                </a:solidFill>
                <a:latin typeface="+mn-lt"/>
                <a:ea typeface="+mn-ea"/>
                <a:cs typeface="+mn-cs"/>
              </a:rPr>
              <a:t> evvel </a:t>
            </a:r>
            <a:r>
              <a:rPr lang="hu-HU" sz="1200" b="0" i="0" u="none" strike="noStrike" kern="1200" baseline="0" dirty="0" err="1">
                <a:solidFill>
                  <a:schemeClr val="tx1"/>
                </a:solidFill>
                <a:latin typeface="+mn-lt"/>
                <a:ea typeface="+mn-ea"/>
                <a:cs typeface="+mn-cs"/>
              </a:rPr>
              <a:t>ezelott</a:t>
            </a:r>
            <a:r>
              <a:rPr lang="hu-HU" sz="1200" b="0" i="0" u="none" strike="noStrike" kern="1200" baseline="0" dirty="0">
                <a:solidFill>
                  <a:schemeClr val="tx1"/>
                </a:solidFill>
                <a:latin typeface="+mn-lt"/>
                <a:ea typeface="+mn-ea"/>
                <a:cs typeface="+mn-cs"/>
              </a:rPr>
              <a:t>, az </a:t>
            </a:r>
            <a:r>
              <a:rPr lang="hu-HU" sz="1200" b="0" i="0" u="none" strike="noStrike" kern="1200" baseline="0" dirty="0" err="1">
                <a:solidFill>
                  <a:schemeClr val="tx1"/>
                </a:solidFill>
                <a:latin typeface="+mn-lt"/>
                <a:ea typeface="+mn-ea"/>
                <a:cs typeface="+mn-cs"/>
              </a:rPr>
              <a:t>elso</a:t>
            </a:r>
            <a:r>
              <a:rPr lang="hu-HU" sz="1200" b="0" i="0" u="none" strike="noStrike" kern="1200" baseline="0" dirty="0">
                <a:solidFill>
                  <a:schemeClr val="tx1"/>
                </a:solidFill>
                <a:latin typeface="+mn-lt"/>
                <a:ea typeface="+mn-ea"/>
                <a:cs typeface="+mn-cs"/>
              </a:rPr>
              <a:t> es a </a:t>
            </a:r>
            <a:r>
              <a:rPr lang="hu-HU" sz="1200" b="0" i="0" u="none" strike="noStrike" kern="1200" baseline="0" dirty="0" err="1">
                <a:solidFill>
                  <a:schemeClr val="tx1"/>
                </a:solidFill>
                <a:latin typeface="+mn-lt"/>
                <a:ea typeface="+mn-ea"/>
                <a:cs typeface="+mn-cs"/>
              </a:rPr>
              <a:t>masodik</a:t>
            </a:r>
            <a:r>
              <a:rPr lang="hu-HU" sz="1200" b="0" i="0" u="none" strike="noStrike" kern="1200" baseline="0" dirty="0">
                <a:solidFill>
                  <a:schemeClr val="tx1"/>
                </a:solidFill>
                <a:latin typeface="+mn-lt"/>
                <a:ea typeface="+mn-ea"/>
                <a:cs typeface="+mn-cs"/>
              </a:rPr>
              <a:t> ipari forradalom </a:t>
            </a:r>
            <a:r>
              <a:rPr lang="hu-HU" sz="1200" b="0" i="0" u="none" strike="noStrike" kern="1200" baseline="0" dirty="0" err="1">
                <a:solidFill>
                  <a:schemeClr val="tx1"/>
                </a:solidFill>
                <a:latin typeface="+mn-lt"/>
                <a:ea typeface="+mn-ea"/>
                <a:cs typeface="+mn-cs"/>
              </a:rPr>
              <a:t>kozotti</a:t>
            </a:r>
            <a:r>
              <a:rPr lang="hu-HU" sz="1200" b="0" i="0" u="none" strike="noStrike" kern="1200" baseline="0" dirty="0">
                <a:solidFill>
                  <a:schemeClr val="tx1"/>
                </a:solidFill>
                <a:latin typeface="+mn-lt"/>
                <a:ea typeface="+mn-ea"/>
                <a:cs typeface="+mn-cs"/>
              </a:rPr>
              <a:t> </a:t>
            </a:r>
            <a:r>
              <a:rPr lang="hu-HU" sz="1200" b="0" i="0" u="none" strike="noStrike" kern="1200" baseline="0" dirty="0" err="1">
                <a:solidFill>
                  <a:schemeClr val="tx1"/>
                </a:solidFill>
                <a:latin typeface="+mn-lt"/>
                <a:ea typeface="+mn-ea"/>
                <a:cs typeface="+mn-cs"/>
              </a:rPr>
              <a:t>atmenet</a:t>
            </a:r>
            <a:r>
              <a:rPr lang="hu-HU" sz="1200" b="0" i="0" u="none" strike="noStrike" kern="1200" baseline="0" dirty="0">
                <a:solidFill>
                  <a:schemeClr val="tx1"/>
                </a:solidFill>
                <a:latin typeface="+mn-lt"/>
                <a:ea typeface="+mn-ea"/>
                <a:cs typeface="+mn-cs"/>
              </a:rPr>
              <a:t> idejen, a </a:t>
            </a:r>
            <a:r>
              <a:rPr lang="hu-HU" sz="1200" b="0" i="0" u="none" strike="noStrike" kern="1200" baseline="0" dirty="0" err="1">
                <a:solidFill>
                  <a:schemeClr val="tx1"/>
                </a:solidFill>
                <a:latin typeface="+mn-lt"/>
                <a:ea typeface="+mn-ea"/>
                <a:cs typeface="+mn-cs"/>
              </a:rPr>
              <a:t>gyarak</a:t>
            </a:r>
            <a:r>
              <a:rPr lang="hu-HU" sz="1200" b="0" i="0" u="none" strike="noStrike" kern="1200" baseline="0" dirty="0">
                <a:solidFill>
                  <a:schemeClr val="tx1"/>
                </a:solidFill>
                <a:latin typeface="+mn-lt"/>
                <a:ea typeface="+mn-ea"/>
                <a:cs typeface="+mn-cs"/>
              </a:rPr>
              <a:t> meg </a:t>
            </a:r>
            <a:r>
              <a:rPr lang="hu-HU" sz="1200" b="0" i="0" u="none" strike="noStrike" kern="1200" baseline="0" dirty="0" err="1">
                <a:solidFill>
                  <a:schemeClr val="tx1"/>
                </a:solidFill>
                <a:latin typeface="+mn-lt"/>
                <a:ea typeface="+mn-ea"/>
                <a:cs typeface="+mn-cs"/>
              </a:rPr>
              <a:t>sajat</a:t>
            </a:r>
            <a:r>
              <a:rPr lang="hu-HU" sz="1200" b="0" i="0" u="none" strike="noStrike" kern="1200" baseline="0" dirty="0">
                <a:solidFill>
                  <a:schemeClr val="tx1"/>
                </a:solidFill>
                <a:latin typeface="+mn-lt"/>
                <a:ea typeface="+mn-ea"/>
                <a:cs typeface="+mn-cs"/>
              </a:rPr>
              <a:t> </a:t>
            </a:r>
            <a:r>
              <a:rPr lang="hu-HU" sz="1200" b="0" i="0" u="none" strike="noStrike" kern="1200" baseline="0" dirty="0" err="1">
                <a:solidFill>
                  <a:schemeClr val="tx1"/>
                </a:solidFill>
                <a:latin typeface="+mn-lt"/>
                <a:ea typeface="+mn-ea"/>
                <a:cs typeface="+mn-cs"/>
              </a:rPr>
              <a:t>villanyaram-fejleszto</a:t>
            </a:r>
            <a:r>
              <a:rPr lang="hu-HU" sz="1200" b="0" i="0" u="none" strike="noStrike" kern="1200" baseline="0" dirty="0">
                <a:solidFill>
                  <a:schemeClr val="tx1"/>
                </a:solidFill>
                <a:latin typeface="+mn-lt"/>
                <a:ea typeface="+mn-ea"/>
                <a:cs typeface="+mn-cs"/>
              </a:rPr>
              <a:t> </a:t>
            </a:r>
            <a:r>
              <a:rPr lang="hu-HU" sz="1200" b="0" i="0" u="none" strike="noStrike" kern="1200" baseline="0" dirty="0" err="1">
                <a:solidFill>
                  <a:schemeClr val="tx1"/>
                </a:solidFill>
                <a:latin typeface="+mn-lt"/>
                <a:ea typeface="+mn-ea"/>
                <a:cs typeface="+mn-cs"/>
              </a:rPr>
              <a:t>gozturbinaik</a:t>
            </a:r>
            <a:r>
              <a:rPr lang="hu-HU" sz="1200" b="0" i="0" u="none" strike="noStrike" kern="1200" baseline="0" dirty="0">
                <a:solidFill>
                  <a:schemeClr val="tx1"/>
                </a:solidFill>
                <a:latin typeface="+mn-lt"/>
                <a:ea typeface="+mn-ea"/>
                <a:cs typeface="+mn-cs"/>
              </a:rPr>
              <a:t> </a:t>
            </a:r>
            <a:r>
              <a:rPr lang="hu-HU" sz="1200" b="0" i="0" u="none" strike="noStrike" kern="1200" baseline="0" dirty="0" err="1">
                <a:solidFill>
                  <a:schemeClr val="tx1"/>
                </a:solidFill>
                <a:latin typeface="+mn-lt"/>
                <a:ea typeface="+mn-ea"/>
                <a:cs typeface="+mn-cs"/>
              </a:rPr>
              <a:t>segitsegevel</a:t>
            </a:r>
            <a:r>
              <a:rPr lang="hu-HU" sz="1200" b="0" i="0" u="none" strike="noStrike" kern="1200" baseline="0" dirty="0">
                <a:solidFill>
                  <a:schemeClr val="tx1"/>
                </a:solidFill>
                <a:latin typeface="+mn-lt"/>
                <a:ea typeface="+mn-ea"/>
                <a:cs typeface="+mn-cs"/>
              </a:rPr>
              <a:t> </a:t>
            </a:r>
            <a:r>
              <a:rPr lang="hu-HU" sz="1200" b="0" i="0" u="none" strike="noStrike" kern="1200" baseline="0" dirty="0" err="1">
                <a:solidFill>
                  <a:schemeClr val="tx1"/>
                </a:solidFill>
                <a:latin typeface="+mn-lt"/>
                <a:ea typeface="+mn-ea"/>
                <a:cs typeface="+mn-cs"/>
              </a:rPr>
              <a:t>lattak</a:t>
            </a:r>
            <a:r>
              <a:rPr lang="hu-HU" sz="1200" b="0" i="0" u="none" strike="noStrike" kern="1200" baseline="0" dirty="0">
                <a:solidFill>
                  <a:schemeClr val="tx1"/>
                </a:solidFill>
                <a:latin typeface="+mn-lt"/>
                <a:ea typeface="+mn-ea"/>
                <a:cs typeface="+mn-cs"/>
              </a:rPr>
              <a:t> el magukat. </a:t>
            </a:r>
            <a:r>
              <a:rPr lang="hu-HU" sz="1200" b="0" i="0" u="none" strike="noStrike" kern="1200" baseline="0" dirty="0" err="1">
                <a:solidFill>
                  <a:schemeClr val="tx1"/>
                </a:solidFill>
                <a:latin typeface="+mn-lt"/>
                <a:ea typeface="+mn-ea"/>
                <a:cs typeface="+mn-cs"/>
              </a:rPr>
              <a:t>Kesobb</a:t>
            </a:r>
            <a:r>
              <a:rPr lang="hu-HU" sz="1200" b="0" i="0" u="none" strike="noStrike" kern="1200" baseline="0" dirty="0">
                <a:solidFill>
                  <a:schemeClr val="tx1"/>
                </a:solidFill>
                <a:latin typeface="+mn-lt"/>
                <a:ea typeface="+mn-ea"/>
                <a:cs typeface="+mn-cs"/>
              </a:rPr>
              <a:t> az </a:t>
            </a:r>
            <a:r>
              <a:rPr lang="hu-HU" sz="1200" b="0" i="0" u="none" strike="noStrike" kern="1200" baseline="0" dirty="0" err="1">
                <a:solidFill>
                  <a:schemeClr val="tx1"/>
                </a:solidFill>
                <a:latin typeface="+mn-lt"/>
                <a:ea typeface="+mn-ea"/>
                <a:cs typeface="+mn-cs"/>
              </a:rPr>
              <a:t>olcsobb</a:t>
            </a:r>
            <a:r>
              <a:rPr lang="hu-HU" sz="1200" b="0" i="0" u="none" strike="noStrike" kern="1200" baseline="0" dirty="0">
                <a:solidFill>
                  <a:schemeClr val="tx1"/>
                </a:solidFill>
                <a:latin typeface="+mn-lt"/>
                <a:ea typeface="+mn-ea"/>
                <a:cs typeface="+mn-cs"/>
              </a:rPr>
              <a:t> es </a:t>
            </a:r>
            <a:r>
              <a:rPr lang="hu-HU" sz="1200" b="0" i="0" u="none" strike="noStrike" kern="1200" baseline="0" dirty="0" err="1">
                <a:solidFill>
                  <a:schemeClr val="tx1"/>
                </a:solidFill>
                <a:latin typeface="+mn-lt"/>
                <a:ea typeface="+mn-ea"/>
                <a:cs typeface="+mn-cs"/>
              </a:rPr>
              <a:t>megbizhatobb</a:t>
            </a:r>
            <a:r>
              <a:rPr lang="hu-HU" sz="1200" b="0" i="0" u="none" strike="noStrike" kern="1200" baseline="0" dirty="0">
                <a:solidFill>
                  <a:schemeClr val="tx1"/>
                </a:solidFill>
                <a:latin typeface="+mn-lt"/>
                <a:ea typeface="+mn-ea"/>
                <a:cs typeface="+mn-cs"/>
              </a:rPr>
              <a:t> </a:t>
            </a:r>
            <a:r>
              <a:rPr lang="hu-HU" sz="1200" b="0" i="0" u="none" strike="noStrike" kern="1200" baseline="0" dirty="0" err="1">
                <a:solidFill>
                  <a:schemeClr val="tx1"/>
                </a:solidFill>
                <a:latin typeface="+mn-lt"/>
                <a:ea typeface="+mn-ea"/>
                <a:cs typeface="+mn-cs"/>
              </a:rPr>
              <a:t>tomeges</a:t>
            </a:r>
            <a:r>
              <a:rPr lang="hu-HU" sz="1200" b="0" i="0" u="none" strike="noStrike" kern="1200" baseline="0" dirty="0">
                <a:solidFill>
                  <a:schemeClr val="tx1"/>
                </a:solidFill>
                <a:latin typeface="+mn-lt"/>
                <a:ea typeface="+mn-ea"/>
                <a:cs typeface="+mn-cs"/>
              </a:rPr>
              <a:t> </a:t>
            </a:r>
            <a:r>
              <a:rPr lang="hu-HU" sz="1200" b="0" i="0" u="none" strike="noStrike" kern="1200" baseline="0" dirty="0" err="1">
                <a:solidFill>
                  <a:schemeClr val="tx1"/>
                </a:solidFill>
                <a:latin typeface="+mn-lt"/>
                <a:ea typeface="+mn-ea"/>
                <a:cs typeface="+mn-cs"/>
              </a:rPr>
              <a:t>villanyaram-fejlesztes</a:t>
            </a:r>
            <a:r>
              <a:rPr lang="hu-HU" sz="1200" b="0" i="0" u="none" strike="noStrike" kern="1200" baseline="0" dirty="0">
                <a:solidFill>
                  <a:schemeClr val="tx1"/>
                </a:solidFill>
                <a:latin typeface="+mn-lt"/>
                <a:ea typeface="+mn-ea"/>
                <a:cs typeface="+mn-cs"/>
              </a:rPr>
              <a:t> </a:t>
            </a:r>
            <a:r>
              <a:rPr lang="hu-HU" sz="1200" b="0" i="0" u="none" strike="noStrike" kern="1200" baseline="0" dirty="0" err="1">
                <a:solidFill>
                  <a:schemeClr val="tx1"/>
                </a:solidFill>
                <a:latin typeface="+mn-lt"/>
                <a:ea typeface="+mn-ea"/>
                <a:cs typeface="+mn-cs"/>
              </a:rPr>
              <a:t>felvaltotta</a:t>
            </a:r>
            <a:r>
              <a:rPr lang="hu-HU" sz="1200" b="0" i="0" u="none" strike="noStrike" kern="1200" baseline="0" dirty="0">
                <a:solidFill>
                  <a:schemeClr val="tx1"/>
                </a:solidFill>
                <a:latin typeface="+mn-lt"/>
                <a:ea typeface="+mn-ea"/>
                <a:cs typeface="+mn-cs"/>
              </a:rPr>
              <a:t> az </a:t>
            </a:r>
            <a:r>
              <a:rPr lang="hu-HU" sz="1200" b="0" i="0" u="none" strike="noStrike" kern="1200" baseline="0" dirty="0" err="1">
                <a:solidFill>
                  <a:schemeClr val="tx1"/>
                </a:solidFill>
                <a:latin typeface="+mn-lt"/>
                <a:ea typeface="+mn-ea"/>
                <a:cs typeface="+mn-cs"/>
              </a:rPr>
              <a:t>egyeni</a:t>
            </a:r>
            <a:r>
              <a:rPr lang="hu-HU" sz="1200" b="0" i="0" u="none" strike="noStrike" kern="1200" baseline="0" dirty="0">
                <a:solidFill>
                  <a:schemeClr val="tx1"/>
                </a:solidFill>
                <a:latin typeface="+mn-lt"/>
                <a:ea typeface="+mn-ea"/>
                <a:cs typeface="+mn-cs"/>
              </a:rPr>
              <a:t> </a:t>
            </a:r>
            <a:r>
              <a:rPr lang="hu-HU" sz="1200" b="0" i="0" u="none" strike="noStrike" kern="1200" baseline="0" dirty="0" err="1">
                <a:solidFill>
                  <a:schemeClr val="tx1"/>
                </a:solidFill>
                <a:latin typeface="+mn-lt"/>
                <a:ea typeface="+mn-ea"/>
                <a:cs typeface="+mn-cs"/>
              </a:rPr>
              <a:t>aramfejlesztokkel</a:t>
            </a:r>
            <a:r>
              <a:rPr lang="hu-HU" sz="1200" b="0" i="0" u="none" strike="noStrike" kern="1200" baseline="0" dirty="0">
                <a:solidFill>
                  <a:schemeClr val="tx1"/>
                </a:solidFill>
                <a:latin typeface="+mn-lt"/>
                <a:ea typeface="+mn-ea"/>
                <a:cs typeface="+mn-cs"/>
              </a:rPr>
              <a:t> </a:t>
            </a:r>
            <a:r>
              <a:rPr lang="hu-HU" sz="1200" b="0" i="0" u="none" strike="noStrike" kern="1200" baseline="0" dirty="0" err="1">
                <a:solidFill>
                  <a:schemeClr val="tx1"/>
                </a:solidFill>
                <a:latin typeface="+mn-lt"/>
                <a:ea typeface="+mn-ea"/>
                <a:cs typeface="+mn-cs"/>
              </a:rPr>
              <a:t>valo</a:t>
            </a:r>
            <a:r>
              <a:rPr lang="hu-HU" sz="1200" b="0" i="0" u="none" strike="noStrike" kern="1200" baseline="0" dirty="0">
                <a:solidFill>
                  <a:schemeClr val="tx1"/>
                </a:solidFill>
                <a:latin typeface="+mn-lt"/>
                <a:ea typeface="+mn-ea"/>
                <a:cs typeface="+mn-cs"/>
              </a:rPr>
              <a:t> </a:t>
            </a:r>
            <a:r>
              <a:rPr lang="hu-HU" sz="1200" b="0" i="0" u="none" strike="noStrike" kern="1200" baseline="0" dirty="0" err="1">
                <a:solidFill>
                  <a:schemeClr val="tx1"/>
                </a:solidFill>
                <a:latin typeface="+mn-lt"/>
                <a:ea typeface="+mn-ea"/>
                <a:cs typeface="+mn-cs"/>
              </a:rPr>
              <a:t>aramellatast</a:t>
            </a:r>
            <a:r>
              <a:rPr lang="hu-HU" sz="1200" b="0" i="0" u="none" strike="noStrike" kern="1200" baseline="0" dirty="0">
                <a:solidFill>
                  <a:schemeClr val="tx1"/>
                </a:solidFill>
                <a:latin typeface="+mn-lt"/>
                <a:ea typeface="+mn-ea"/>
                <a:cs typeface="+mn-cs"/>
              </a:rPr>
              <a:t>. Az energia piaca </a:t>
            </a:r>
            <a:r>
              <a:rPr lang="hu-HU" sz="1200" b="0" i="0" u="none" strike="noStrike" kern="1200" baseline="0" dirty="0" err="1">
                <a:solidFill>
                  <a:schemeClr val="tx1"/>
                </a:solidFill>
                <a:latin typeface="+mn-lt"/>
                <a:ea typeface="+mn-ea"/>
                <a:cs typeface="+mn-cs"/>
              </a:rPr>
              <a:t>szabalyozott</a:t>
            </a:r>
            <a:r>
              <a:rPr lang="hu-HU" sz="1200" b="0" i="0" u="none" strike="noStrike" kern="1200" baseline="0" dirty="0">
                <a:solidFill>
                  <a:schemeClr val="tx1"/>
                </a:solidFill>
                <a:latin typeface="+mn-lt"/>
                <a:ea typeface="+mn-ea"/>
                <a:cs typeface="+mn-cs"/>
              </a:rPr>
              <a:t> </a:t>
            </a:r>
            <a:r>
              <a:rPr lang="hu-HU" sz="1200" b="0" i="0" u="none" strike="noStrike" kern="1200" baseline="0" dirty="0" err="1">
                <a:solidFill>
                  <a:schemeClr val="tx1"/>
                </a:solidFill>
                <a:latin typeface="+mn-lt"/>
                <a:ea typeface="+mn-ea"/>
                <a:cs typeface="+mn-cs"/>
              </a:rPr>
              <a:t>iparagga</a:t>
            </a:r>
            <a:r>
              <a:rPr lang="hu-HU" sz="1200" b="0" i="0" u="none" strike="noStrike" kern="1200" baseline="0" dirty="0">
                <a:solidFill>
                  <a:schemeClr val="tx1"/>
                </a:solidFill>
                <a:latin typeface="+mn-lt"/>
                <a:ea typeface="+mn-ea"/>
                <a:cs typeface="+mn-cs"/>
              </a:rPr>
              <a:t> </a:t>
            </a:r>
            <a:r>
              <a:rPr lang="hu-HU" sz="1200" b="0" i="0" u="none" strike="noStrike" kern="1200" baseline="0" dirty="0" err="1">
                <a:solidFill>
                  <a:schemeClr val="tx1"/>
                </a:solidFill>
                <a:latin typeface="+mn-lt"/>
                <a:ea typeface="+mn-ea"/>
                <a:cs typeface="+mn-cs"/>
              </a:rPr>
              <a:t>fejlodott</a:t>
            </a:r>
            <a:r>
              <a:rPr lang="hu-HU" sz="1200" b="0" i="0" u="none" strike="noStrike" kern="1200" baseline="0" dirty="0">
                <a:solidFill>
                  <a:schemeClr val="tx1"/>
                </a:solidFill>
                <a:latin typeface="+mn-lt"/>
                <a:ea typeface="+mn-ea"/>
                <a:cs typeface="+mn-cs"/>
              </a:rPr>
              <a:t>, amelyet a </a:t>
            </a:r>
            <a:r>
              <a:rPr lang="hu-HU" sz="1200" b="0" i="0" u="none" strike="noStrike" kern="1200" baseline="0" dirty="0" err="1">
                <a:solidFill>
                  <a:schemeClr val="tx1"/>
                </a:solidFill>
                <a:latin typeface="+mn-lt"/>
                <a:ea typeface="+mn-ea"/>
                <a:cs typeface="+mn-cs"/>
              </a:rPr>
              <a:t>villanyaramra</a:t>
            </a:r>
            <a:r>
              <a:rPr lang="hu-HU" sz="1200" b="0" i="0" u="none" strike="noStrike" kern="1200" baseline="0" dirty="0">
                <a:solidFill>
                  <a:schemeClr val="tx1"/>
                </a:solidFill>
                <a:latin typeface="+mn-lt"/>
                <a:ea typeface="+mn-ea"/>
                <a:cs typeface="+mn-cs"/>
              </a:rPr>
              <a:t> </a:t>
            </a:r>
            <a:r>
              <a:rPr lang="hu-HU" sz="1200" b="0" i="0" u="none" strike="noStrike" kern="1200" baseline="0" dirty="0" err="1">
                <a:solidFill>
                  <a:schemeClr val="tx1"/>
                </a:solidFill>
                <a:latin typeface="+mn-lt"/>
                <a:ea typeface="+mn-ea"/>
                <a:cs typeface="+mn-cs"/>
              </a:rPr>
              <a:t>kulonbozo</a:t>
            </a:r>
            <a:r>
              <a:rPr lang="hu-HU" sz="1200" b="0" i="0" u="none" strike="noStrike" kern="1200" baseline="0" dirty="0">
                <a:solidFill>
                  <a:schemeClr val="tx1"/>
                </a:solidFill>
                <a:latin typeface="+mn-lt"/>
                <a:ea typeface="+mn-ea"/>
                <a:cs typeface="+mn-cs"/>
              </a:rPr>
              <a:t> </a:t>
            </a:r>
            <a:r>
              <a:rPr lang="hu-HU" sz="1200" b="0" i="0" u="none" strike="noStrike" kern="1200" baseline="0" dirty="0" err="1">
                <a:solidFill>
                  <a:schemeClr val="tx1"/>
                </a:solidFill>
                <a:latin typeface="+mn-lt"/>
                <a:ea typeface="+mn-ea"/>
                <a:cs typeface="+mn-cs"/>
              </a:rPr>
              <a:t>arazasi</a:t>
            </a:r>
            <a:r>
              <a:rPr lang="hu-HU" sz="1200" b="0" i="0" u="none" strike="noStrike" kern="1200" baseline="0" dirty="0">
                <a:solidFill>
                  <a:schemeClr val="tx1"/>
                </a:solidFill>
                <a:latin typeface="+mn-lt"/>
                <a:ea typeface="+mn-ea"/>
                <a:cs typeface="+mn-cs"/>
              </a:rPr>
              <a:t> </a:t>
            </a:r>
            <a:r>
              <a:rPr lang="hu-HU" sz="1200" b="0" i="0" u="none" strike="noStrike" kern="1200" baseline="0" dirty="0" err="1">
                <a:solidFill>
                  <a:schemeClr val="tx1"/>
                </a:solidFill>
                <a:latin typeface="+mn-lt"/>
                <a:ea typeface="+mn-ea"/>
                <a:cs typeface="+mn-cs"/>
              </a:rPr>
              <a:t>metodusokat</a:t>
            </a:r>
            <a:r>
              <a:rPr lang="hu-HU" sz="1200" b="0" i="0" u="none" strike="noStrike" kern="1200" baseline="0" dirty="0">
                <a:solidFill>
                  <a:schemeClr val="tx1"/>
                </a:solidFill>
                <a:latin typeface="+mn-lt"/>
                <a:ea typeface="+mn-ea"/>
                <a:cs typeface="+mn-cs"/>
              </a:rPr>
              <a:t> </a:t>
            </a:r>
            <a:r>
              <a:rPr lang="hu-HU" sz="1200" b="0" i="0" u="none" strike="noStrike" kern="1200" baseline="0" dirty="0" err="1">
                <a:solidFill>
                  <a:schemeClr val="tx1"/>
                </a:solidFill>
                <a:latin typeface="+mn-lt"/>
                <a:ea typeface="+mn-ea"/>
                <a:cs typeface="+mn-cs"/>
              </a:rPr>
              <a:t>alkalmazo</a:t>
            </a:r>
            <a:r>
              <a:rPr lang="hu-HU" sz="1200" b="0" i="0" u="none" strike="noStrike" kern="1200" baseline="0" dirty="0">
                <a:solidFill>
                  <a:schemeClr val="tx1"/>
                </a:solidFill>
                <a:latin typeface="+mn-lt"/>
                <a:ea typeface="+mn-ea"/>
                <a:cs typeface="+mn-cs"/>
              </a:rPr>
              <a:t> elektromos </a:t>
            </a:r>
            <a:r>
              <a:rPr lang="de-DE" sz="1200" b="0" i="0" u="none" strike="noStrike" kern="1200" baseline="0" dirty="0" err="1">
                <a:solidFill>
                  <a:schemeClr val="tx1"/>
                </a:solidFill>
                <a:latin typeface="+mn-lt"/>
                <a:ea typeface="+mn-ea"/>
                <a:cs typeface="+mn-cs"/>
              </a:rPr>
              <a:t>tarsasagok</a:t>
            </a:r>
            <a:r>
              <a:rPr lang="de-DE" sz="1200" b="0" i="0" u="none" strike="noStrike" kern="1200" baseline="0" dirty="0">
                <a:solidFill>
                  <a:schemeClr val="tx1"/>
                </a:solidFill>
                <a:latin typeface="+mn-lt"/>
                <a:ea typeface="+mn-ea"/>
                <a:cs typeface="+mn-cs"/>
              </a:rPr>
              <a:t> </a:t>
            </a:r>
            <a:r>
              <a:rPr lang="de-DE" sz="1200" b="0" i="0" u="none" strike="noStrike" kern="1200" baseline="0" dirty="0" err="1">
                <a:solidFill>
                  <a:schemeClr val="tx1"/>
                </a:solidFill>
                <a:latin typeface="+mn-lt"/>
                <a:ea typeface="+mn-ea"/>
                <a:cs typeface="+mn-cs"/>
              </a:rPr>
              <a:t>versengese</a:t>
            </a:r>
            <a:r>
              <a:rPr lang="de-DE" sz="1200" b="0" i="0" u="none" strike="noStrike" kern="1200" baseline="0" dirty="0">
                <a:solidFill>
                  <a:schemeClr val="tx1"/>
                </a:solidFill>
                <a:latin typeface="+mn-lt"/>
                <a:ea typeface="+mn-ea"/>
                <a:cs typeface="+mn-cs"/>
              </a:rPr>
              <a:t> </a:t>
            </a:r>
            <a:r>
              <a:rPr lang="de-DE" sz="1200" b="0" i="0" u="none" strike="noStrike" kern="1200" baseline="0" dirty="0" err="1">
                <a:solidFill>
                  <a:schemeClr val="tx1"/>
                </a:solidFill>
                <a:latin typeface="+mn-lt"/>
                <a:ea typeface="+mn-ea"/>
                <a:cs typeface="+mn-cs"/>
              </a:rPr>
              <a:t>mozditott</a:t>
            </a:r>
            <a:r>
              <a:rPr lang="de-DE" sz="1200" b="0" i="0" u="none" strike="noStrike" kern="1200" baseline="0" dirty="0">
                <a:solidFill>
                  <a:schemeClr val="tx1"/>
                </a:solidFill>
                <a:latin typeface="+mn-lt"/>
                <a:ea typeface="+mn-ea"/>
                <a:cs typeface="+mn-cs"/>
              </a:rPr>
              <a:t> </a:t>
            </a:r>
            <a:r>
              <a:rPr lang="de-DE" sz="1200" b="0" i="0" u="none" strike="noStrike" kern="1200" baseline="0" dirty="0" err="1">
                <a:solidFill>
                  <a:schemeClr val="tx1"/>
                </a:solidFill>
                <a:latin typeface="+mn-lt"/>
                <a:ea typeface="+mn-ea"/>
                <a:cs typeface="+mn-cs"/>
              </a:rPr>
              <a:t>elore</a:t>
            </a:r>
            <a:r>
              <a:rPr lang="de-DE" sz="1200" b="0" i="0" u="none" strike="noStrike" kern="1200" baseline="0" dirty="0">
                <a:solidFill>
                  <a:schemeClr val="tx1"/>
                </a:solidFill>
                <a:latin typeface="+mn-lt"/>
                <a:ea typeface="+mn-ea"/>
                <a:cs typeface="+mn-cs"/>
              </a:rPr>
              <a:t>, es </a:t>
            </a:r>
            <a:r>
              <a:rPr lang="de-DE" sz="1200" b="0" i="0" u="none" strike="noStrike" kern="1200" baseline="0" dirty="0" err="1">
                <a:solidFill>
                  <a:schemeClr val="tx1"/>
                </a:solidFill>
                <a:latin typeface="+mn-lt"/>
                <a:ea typeface="+mn-ea"/>
                <a:cs typeface="+mn-cs"/>
              </a:rPr>
              <a:t>amely</a:t>
            </a:r>
            <a:r>
              <a:rPr lang="de-DE" sz="1200" b="0" i="0" u="none" strike="noStrike" kern="1200" baseline="0" dirty="0">
                <a:solidFill>
                  <a:schemeClr val="tx1"/>
                </a:solidFill>
                <a:latin typeface="+mn-lt"/>
                <a:ea typeface="+mn-ea"/>
                <a:cs typeface="+mn-cs"/>
              </a:rPr>
              <a:t> </a:t>
            </a:r>
            <a:r>
              <a:rPr lang="de-DE" sz="1200" b="0" i="0" u="none" strike="noStrike" kern="1200" baseline="0" dirty="0" err="1">
                <a:solidFill>
                  <a:schemeClr val="tx1"/>
                </a:solidFill>
                <a:latin typeface="+mn-lt"/>
                <a:ea typeface="+mn-ea"/>
                <a:cs typeface="+mn-cs"/>
              </a:rPr>
              <a:t>tipikusan</a:t>
            </a:r>
            <a:r>
              <a:rPr lang="hu-HU" sz="1200" b="0" i="0" u="none" strike="noStrike" kern="1200" baseline="0" dirty="0">
                <a:solidFill>
                  <a:schemeClr val="tx1"/>
                </a:solidFill>
                <a:latin typeface="+mn-lt"/>
                <a:ea typeface="+mn-ea"/>
                <a:cs typeface="+mn-cs"/>
              </a:rPr>
              <a:t> </a:t>
            </a:r>
            <a:r>
              <a:rPr lang="hu-HU" sz="1200" b="0" i="0" u="none" strike="noStrike" kern="1200" baseline="0" dirty="0" err="1">
                <a:solidFill>
                  <a:schemeClr val="tx1"/>
                </a:solidFill>
                <a:latin typeface="+mn-lt"/>
                <a:ea typeface="+mn-ea"/>
                <a:cs typeface="+mn-cs"/>
              </a:rPr>
              <a:t>kulonvalik</a:t>
            </a:r>
            <a:r>
              <a:rPr lang="hu-HU" sz="1200" b="0" i="0" u="none" strike="noStrike" kern="1200" baseline="0" dirty="0">
                <a:solidFill>
                  <a:schemeClr val="tx1"/>
                </a:solidFill>
                <a:latin typeface="+mn-lt"/>
                <a:ea typeface="+mn-ea"/>
                <a:cs typeface="+mn-cs"/>
              </a:rPr>
              <a:t> az elektromos </a:t>
            </a:r>
            <a:r>
              <a:rPr lang="hu-HU" sz="1200" b="0" i="0" u="none" strike="noStrike" kern="1200" baseline="0" dirty="0" err="1">
                <a:solidFill>
                  <a:schemeClr val="tx1"/>
                </a:solidFill>
                <a:latin typeface="+mn-lt"/>
                <a:ea typeface="+mn-ea"/>
                <a:cs typeface="+mn-cs"/>
              </a:rPr>
              <a:t>gerinchalozat</a:t>
            </a:r>
            <a:r>
              <a:rPr lang="hu-HU" sz="1200" b="0" i="0" u="none" strike="noStrike" kern="1200" baseline="0" dirty="0">
                <a:solidFill>
                  <a:schemeClr val="tx1"/>
                </a:solidFill>
                <a:latin typeface="+mn-lt"/>
                <a:ea typeface="+mn-ea"/>
                <a:cs typeface="+mn-cs"/>
              </a:rPr>
              <a:t> </a:t>
            </a:r>
            <a:r>
              <a:rPr lang="hu-HU" sz="1200" b="0" i="0" u="none" strike="noStrike" kern="1200" baseline="0" dirty="0" err="1">
                <a:solidFill>
                  <a:schemeClr val="tx1"/>
                </a:solidFill>
                <a:latin typeface="+mn-lt"/>
                <a:ea typeface="+mn-ea"/>
                <a:cs typeface="+mn-cs"/>
              </a:rPr>
              <a:t>mukodtetesetol</a:t>
            </a:r>
            <a:r>
              <a:rPr lang="hu-HU" sz="1200" b="0" i="0" u="none" strike="noStrike" kern="1200" baseline="0" dirty="0">
                <a:solidFill>
                  <a:schemeClr val="tx1"/>
                </a:solidFill>
                <a:latin typeface="+mn-lt"/>
                <a:ea typeface="+mn-ea"/>
                <a:cs typeface="+mn-cs"/>
              </a:rPr>
              <a:t>. </a:t>
            </a:r>
            <a:r>
              <a:rPr lang="hu-HU" sz="1200" b="0" i="0" u="none" strike="noStrike" kern="1200" baseline="0" dirty="0" err="1">
                <a:solidFill>
                  <a:schemeClr val="tx1"/>
                </a:solidFill>
                <a:latin typeface="+mn-lt"/>
                <a:ea typeface="+mn-ea"/>
                <a:cs typeface="+mn-cs"/>
              </a:rPr>
              <a:t>Ugy</a:t>
            </a:r>
            <a:r>
              <a:rPr lang="hu-HU" sz="1200" b="0" i="0" u="none" strike="noStrike" kern="1200" baseline="0" dirty="0">
                <a:solidFill>
                  <a:schemeClr val="tx1"/>
                </a:solidFill>
                <a:latin typeface="+mn-lt"/>
                <a:ea typeface="+mn-ea"/>
                <a:cs typeface="+mn-cs"/>
              </a:rPr>
              <a:t> latszik, </a:t>
            </a:r>
            <a:r>
              <a:rPr lang="hu-HU" sz="1200" b="0" i="0" u="none" strike="noStrike" kern="1200" baseline="0" dirty="0" err="1">
                <a:solidFill>
                  <a:schemeClr val="tx1"/>
                </a:solidFill>
                <a:latin typeface="+mn-lt"/>
                <a:ea typeface="+mn-ea"/>
                <a:cs typeface="+mn-cs"/>
              </a:rPr>
              <a:t>gazdasagos</a:t>
            </a:r>
            <a:r>
              <a:rPr lang="hu-HU" sz="1200" b="0" i="0" u="none" strike="noStrike" kern="1200" baseline="0" dirty="0">
                <a:solidFill>
                  <a:schemeClr val="tx1"/>
                </a:solidFill>
                <a:latin typeface="+mn-lt"/>
                <a:ea typeface="+mn-ea"/>
                <a:cs typeface="+mn-cs"/>
              </a:rPr>
              <a:t> az elektromos </a:t>
            </a:r>
            <a:r>
              <a:rPr lang="hu-HU" sz="1200" b="0" i="0" u="none" strike="noStrike" kern="1200" baseline="0" dirty="0" err="1">
                <a:solidFill>
                  <a:schemeClr val="tx1"/>
                </a:solidFill>
                <a:latin typeface="+mn-lt"/>
                <a:ea typeface="+mn-ea"/>
                <a:cs typeface="+mn-cs"/>
              </a:rPr>
              <a:t>aramnak</a:t>
            </a:r>
            <a:r>
              <a:rPr lang="hu-HU" sz="1200" b="0" i="0" u="none" strike="noStrike" kern="1200" baseline="0" dirty="0">
                <a:solidFill>
                  <a:schemeClr val="tx1"/>
                </a:solidFill>
                <a:latin typeface="+mn-lt"/>
                <a:ea typeface="+mn-ea"/>
                <a:cs typeface="+mn-cs"/>
              </a:rPr>
              <a:t> a nemzeti </a:t>
            </a:r>
            <a:r>
              <a:rPr lang="hu-HU" sz="1200" b="0" i="0" u="none" strike="noStrike" kern="1200" baseline="0" dirty="0" err="1">
                <a:solidFill>
                  <a:schemeClr val="tx1"/>
                </a:solidFill>
                <a:latin typeface="+mn-lt"/>
                <a:ea typeface="+mn-ea"/>
                <a:cs typeface="+mn-cs"/>
              </a:rPr>
              <a:t>hatarokon</a:t>
            </a:r>
            <a:r>
              <a:rPr lang="hu-HU" sz="1200" b="0" i="0" u="none" strike="noStrike" kern="1200" baseline="0" dirty="0">
                <a:solidFill>
                  <a:schemeClr val="tx1"/>
                </a:solidFill>
                <a:latin typeface="+mn-lt"/>
                <a:ea typeface="+mn-ea"/>
                <a:cs typeface="+mn-cs"/>
              </a:rPr>
              <a:t> </a:t>
            </a:r>
            <a:r>
              <a:rPr lang="hu-HU" sz="1200" b="0" i="0" u="none" strike="noStrike" kern="1200" baseline="0" dirty="0" err="1">
                <a:solidFill>
                  <a:schemeClr val="tx1"/>
                </a:solidFill>
                <a:latin typeface="+mn-lt"/>
                <a:ea typeface="+mn-ea"/>
                <a:cs typeface="+mn-cs"/>
              </a:rPr>
              <a:t>ativelo</a:t>
            </a:r>
            <a:r>
              <a:rPr lang="hu-HU" sz="1200" b="0" i="0" u="none" strike="noStrike" kern="1200" baseline="0" dirty="0">
                <a:solidFill>
                  <a:schemeClr val="tx1"/>
                </a:solidFill>
                <a:latin typeface="+mn-lt"/>
                <a:ea typeface="+mn-ea"/>
                <a:cs typeface="+mn-cs"/>
              </a:rPr>
              <a:t> kereskedelme akkor is, ha ahhoz meg kell oldani bizonyos </a:t>
            </a:r>
            <a:r>
              <a:rPr lang="hu-HU" sz="1200" b="0" i="0" u="none" strike="noStrike" kern="1200" baseline="0" dirty="0" err="1">
                <a:solidFill>
                  <a:schemeClr val="tx1"/>
                </a:solidFill>
                <a:latin typeface="+mn-lt"/>
                <a:ea typeface="+mn-ea"/>
                <a:cs typeface="+mn-cs"/>
              </a:rPr>
              <a:t>muszaki</a:t>
            </a:r>
            <a:r>
              <a:rPr lang="hu-HU" sz="1200" b="0" i="0" u="none" strike="noStrike" kern="1200" baseline="0" dirty="0">
                <a:solidFill>
                  <a:schemeClr val="tx1"/>
                </a:solidFill>
                <a:latin typeface="+mn-lt"/>
                <a:ea typeface="+mn-ea"/>
                <a:cs typeface="+mn-cs"/>
              </a:rPr>
              <a:t> </a:t>
            </a:r>
            <a:r>
              <a:rPr lang="fr-FR" sz="1200" b="0" i="0" u="none" strike="noStrike" kern="1200" baseline="0" dirty="0">
                <a:solidFill>
                  <a:schemeClr val="tx1"/>
                </a:solidFill>
                <a:latin typeface="+mn-lt"/>
                <a:ea typeface="+mn-ea"/>
                <a:cs typeface="+mn-cs"/>
              </a:rPr>
              <a:t>kulonbozosegek osszehangolasat (mint amilyen az un.</a:t>
            </a:r>
            <a:r>
              <a:rPr lang="hu-HU" sz="1200" b="0" i="0" u="none" strike="noStrike" kern="1200" baseline="0" dirty="0">
                <a:solidFill>
                  <a:schemeClr val="tx1"/>
                </a:solidFill>
                <a:latin typeface="+mn-lt"/>
                <a:ea typeface="+mn-ea"/>
                <a:cs typeface="+mn-cs"/>
              </a:rPr>
              <a:t> </a:t>
            </a:r>
            <a:r>
              <a:rPr lang="hu-HU" sz="1200" b="0" i="0" u="none" strike="noStrike" kern="1200" baseline="0" dirty="0" err="1">
                <a:solidFill>
                  <a:schemeClr val="tx1"/>
                </a:solidFill>
                <a:latin typeface="+mn-lt"/>
                <a:ea typeface="+mn-ea"/>
                <a:cs typeface="+mn-cs"/>
              </a:rPr>
              <a:t>fazis</a:t>
            </a:r>
            <a:r>
              <a:rPr lang="hu-HU" sz="1200" b="0" i="0" u="none" strike="noStrike" kern="1200" baseline="0" dirty="0">
                <a:solidFill>
                  <a:schemeClr val="tx1"/>
                </a:solidFill>
                <a:latin typeface="+mn-lt"/>
                <a:ea typeface="+mn-ea"/>
                <a:cs typeface="+mn-cs"/>
              </a:rPr>
              <a:t> </a:t>
            </a:r>
            <a:r>
              <a:rPr lang="hu-HU" sz="1200" b="0" i="0" u="none" strike="noStrike" kern="1200" baseline="0" dirty="0" err="1">
                <a:solidFill>
                  <a:schemeClr val="tx1"/>
                </a:solidFill>
                <a:latin typeface="+mn-lt"/>
                <a:ea typeface="+mn-ea"/>
                <a:cs typeface="+mn-cs"/>
              </a:rPr>
              <a:t>atalakitok</a:t>
            </a:r>
            <a:r>
              <a:rPr lang="hu-HU" sz="1200" b="0" i="0" u="none" strike="noStrike" kern="1200" baseline="0" dirty="0">
                <a:solidFill>
                  <a:schemeClr val="tx1"/>
                </a:solidFill>
                <a:latin typeface="+mn-lt"/>
                <a:ea typeface="+mn-ea"/>
                <a:cs typeface="+mn-cs"/>
              </a:rPr>
              <a:t> </a:t>
            </a:r>
            <a:r>
              <a:rPr lang="hu-HU" sz="1200" b="0" i="0" u="none" strike="noStrike" kern="1200" baseline="0" dirty="0" err="1">
                <a:solidFill>
                  <a:schemeClr val="tx1"/>
                </a:solidFill>
                <a:latin typeface="+mn-lt"/>
                <a:ea typeface="+mn-ea"/>
                <a:cs typeface="+mn-cs"/>
              </a:rPr>
              <a:t>szuksegessege</a:t>
            </a:r>
            <a:r>
              <a:rPr lang="hu-HU" sz="1200" b="0" i="0" u="none" strike="noStrike" kern="1200" baseline="0" dirty="0">
                <a:solidFill>
                  <a:schemeClr val="tx1"/>
                </a:solidFill>
                <a:latin typeface="+mn-lt"/>
                <a:ea typeface="+mn-ea"/>
                <a:cs typeface="+mn-cs"/>
              </a:rPr>
              <a:t>).” /PIERSTONE: </a:t>
            </a:r>
            <a:r>
              <a:rPr lang="hu-HU" sz="1200" b="0" i="0" u="none" strike="noStrike" kern="1200" baseline="0" dirty="0" err="1">
                <a:solidFill>
                  <a:schemeClr val="tx1"/>
                </a:solidFill>
                <a:latin typeface="+mn-lt"/>
                <a:ea typeface="+mn-ea"/>
                <a:cs typeface="+mn-cs"/>
              </a:rPr>
              <a:t>Cloud</a:t>
            </a:r>
            <a:r>
              <a:rPr lang="hu-HU" sz="1200" b="0" i="0" u="none" strike="noStrike" kern="1200" baseline="0" dirty="0">
                <a:solidFill>
                  <a:schemeClr val="tx1"/>
                </a:solidFill>
                <a:latin typeface="+mn-lt"/>
                <a:ea typeface="+mn-ea"/>
                <a:cs typeface="+mn-cs"/>
              </a:rPr>
              <a:t> </a:t>
            </a:r>
            <a:r>
              <a:rPr lang="hu-HU" sz="1200" b="0" i="0" u="none" strike="noStrike" kern="1200" baseline="0" dirty="0" err="1">
                <a:solidFill>
                  <a:schemeClr val="tx1"/>
                </a:solidFill>
                <a:latin typeface="+mn-lt"/>
                <a:ea typeface="+mn-ea"/>
                <a:cs typeface="+mn-cs"/>
              </a:rPr>
              <a:t>Computing</a:t>
            </a:r>
            <a:r>
              <a:rPr lang="hu-HU" sz="1200" b="0" i="0" u="none" strike="noStrike" kern="1200" baseline="0" dirty="0">
                <a:solidFill>
                  <a:schemeClr val="tx1"/>
                </a:solidFill>
                <a:latin typeface="+mn-lt"/>
                <a:ea typeface="+mn-ea"/>
                <a:cs typeface="+mn-cs"/>
              </a:rPr>
              <a:t> Magyarországon/</a:t>
            </a:r>
            <a:endParaRPr lang="hu-HU" sz="1200" b="0" i="0" kern="1200" baseline="0" dirty="0">
              <a:solidFill>
                <a:schemeClr val="tx1"/>
              </a:solidFill>
              <a:effectLst/>
              <a:latin typeface="+mn-lt"/>
              <a:ea typeface="+mn-ea"/>
              <a:cs typeface="+mn-cs"/>
            </a:endParaRPr>
          </a:p>
          <a:p>
            <a:endParaRPr lang="hu-HU" sz="1200" b="0" i="0" kern="1200" baseline="0" dirty="0">
              <a:solidFill>
                <a:schemeClr val="tx1"/>
              </a:solidFill>
              <a:effectLst/>
              <a:latin typeface="+mn-lt"/>
              <a:ea typeface="+mn-ea"/>
              <a:cs typeface="+mn-cs"/>
            </a:endParaRPr>
          </a:p>
          <a:p>
            <a:r>
              <a:rPr lang="hu-HU" sz="1200" b="0" i="0" kern="1200" baseline="0" dirty="0">
                <a:solidFill>
                  <a:schemeClr val="tx1"/>
                </a:solidFill>
                <a:effectLst/>
                <a:latin typeface="+mn-lt"/>
                <a:ea typeface="+mn-ea"/>
                <a:cs typeface="+mn-cs"/>
              </a:rPr>
              <a:t>Bár az elektromos áram feltalálása korábbra datálódik, mint „szolgáltatás” kb. a századfordulótól kezdték tömegesen igénybe venni az emberek otthoni használatra, s a korhoz képest rohamos tempóval, 40 év alatt eljutott a 85%-</a:t>
            </a:r>
            <a:r>
              <a:rPr lang="hu-HU" sz="1200" b="0" i="0" kern="1200" baseline="0" dirty="0" err="1">
                <a:solidFill>
                  <a:schemeClr val="tx1"/>
                </a:solidFill>
                <a:effectLst/>
                <a:latin typeface="+mn-lt"/>
                <a:ea typeface="+mn-ea"/>
                <a:cs typeface="+mn-cs"/>
              </a:rPr>
              <a:t>os</a:t>
            </a:r>
            <a:r>
              <a:rPr lang="hu-HU" sz="1200" b="0" i="0" kern="1200" baseline="0" dirty="0">
                <a:solidFill>
                  <a:schemeClr val="tx1"/>
                </a:solidFill>
                <a:effectLst/>
                <a:latin typeface="+mn-lt"/>
                <a:ea typeface="+mn-ea"/>
                <a:cs typeface="+mn-cs"/>
              </a:rPr>
              <a:t> penetrációig. </a:t>
            </a:r>
          </a:p>
          <a:p>
            <a:r>
              <a:rPr lang="hu-HU" sz="1200" b="0" i="0" kern="1200" baseline="0" dirty="0">
                <a:solidFill>
                  <a:schemeClr val="tx1"/>
                </a:solidFill>
                <a:effectLst/>
                <a:latin typeface="+mn-lt"/>
                <a:ea typeface="+mn-ea"/>
                <a:cs typeface="+mn-cs"/>
              </a:rPr>
              <a:t>A villanynak 40 év kellett, de a mosógépnek, vagy a mobiltelefonnak 10 is elég volt…</a:t>
            </a:r>
            <a:endParaRPr lang="hu-HU" dirty="0"/>
          </a:p>
        </p:txBody>
      </p:sp>
      <p:sp>
        <p:nvSpPr>
          <p:cNvPr id="4" name="Slide Number Placeholder 3"/>
          <p:cNvSpPr>
            <a:spLocks noGrp="1"/>
          </p:cNvSpPr>
          <p:nvPr>
            <p:ph type="sldNum" sz="quarter" idx="10"/>
          </p:nvPr>
        </p:nvSpPr>
        <p:spPr/>
        <p:txBody>
          <a:bodyPr/>
          <a:lstStyle/>
          <a:p>
            <a:fld id="{AA85D617-9A92-4567-B7CF-60656A33F1B9}" type="slidenum">
              <a:rPr lang="hu-HU" smtClean="0"/>
              <a:pPr/>
              <a:t>34</a:t>
            </a:fld>
            <a:endParaRPr lang="hu-HU" dirty="0"/>
          </a:p>
        </p:txBody>
      </p:sp>
    </p:spTree>
    <p:extLst>
      <p:ext uri="{BB962C8B-B14F-4D97-AF65-F5344CB8AC3E}">
        <p14:creationId xmlns:p14="http://schemas.microsoft.com/office/powerpoint/2010/main" val="8493723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Nehéz</a:t>
            </a:r>
            <a:r>
              <a:rPr lang="hu-HU" baseline="0" dirty="0"/>
              <a:t> jövőbe látni, de érdemes megfontolni még egy analógiát. </a:t>
            </a:r>
            <a:r>
              <a:rPr lang="hu-HU" dirty="0"/>
              <a:t>A</a:t>
            </a:r>
            <a:r>
              <a:rPr lang="hu-HU" baseline="0" dirty="0"/>
              <a:t> műsorszórás, és a </a:t>
            </a:r>
            <a:r>
              <a:rPr lang="hu-HU" baseline="0" dirty="0" err="1"/>
              <a:t>off</a:t>
            </a:r>
            <a:r>
              <a:rPr lang="hu-HU" baseline="0" dirty="0"/>
              <a:t>-line zenehordozók világa párhuzamosan létezik és fejlődik. Így talán a felhő sem fogja kiszorítani a saját </a:t>
            </a:r>
            <a:r>
              <a:rPr lang="hu-HU" baseline="0" dirty="0" err="1"/>
              <a:t>számítógépeinket</a:t>
            </a:r>
            <a:r>
              <a:rPr lang="hu-HU" baseline="0" dirty="0"/>
              <a:t> és szervereinket (mint ahogy a vízszolgáltatás tette a kutakkal, vagy az áramszolgáltatás az otthoni generátorokkal), inkább kiegészíti őket, s együtt fejlődik velük.</a:t>
            </a:r>
          </a:p>
        </p:txBody>
      </p:sp>
      <p:sp>
        <p:nvSpPr>
          <p:cNvPr id="4" name="Dia számának helye 3"/>
          <p:cNvSpPr>
            <a:spLocks noGrp="1"/>
          </p:cNvSpPr>
          <p:nvPr>
            <p:ph type="sldNum" sz="quarter" idx="10"/>
          </p:nvPr>
        </p:nvSpPr>
        <p:spPr/>
        <p:txBody>
          <a:bodyPr/>
          <a:lstStyle/>
          <a:p>
            <a:fld id="{B36155E4-E09A-4F9C-8443-5B0A536295FD}" type="slidenum">
              <a:rPr lang="hu-HU" smtClean="0"/>
              <a:t>35</a:t>
            </a:fld>
            <a:endParaRPr lang="hu-HU"/>
          </a:p>
        </p:txBody>
      </p:sp>
    </p:spTree>
    <p:extLst>
      <p:ext uri="{BB962C8B-B14F-4D97-AF65-F5344CB8AC3E}">
        <p14:creationId xmlns:p14="http://schemas.microsoft.com/office/powerpoint/2010/main" val="24975368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a:t>
            </a:r>
            <a:r>
              <a:rPr lang="hu-HU" baseline="0" dirty="0"/>
              <a:t> trendek elemzésének zárásaként álljon itt egy grafikon a Gartnertől. (A görbe a technológiák iránti érdeklődés tipikus trendjét mutatja, a teljes ismeretlenséget magas elvárások, majd enyhe csalódás követi, amit követően a technológia ismertté és elfogadottá válik, s reális elvárásokkal tudják kezelni). A felhő a görbe szerint már csaknem érett technológiának minősül…. Érdemes lehet felidézni ezt az ábrát a kapcsolódó technológiák kapcsán is a későbbiekben.</a:t>
            </a:r>
            <a:endParaRPr lang="hu-HU" dirty="0"/>
          </a:p>
        </p:txBody>
      </p:sp>
      <p:sp>
        <p:nvSpPr>
          <p:cNvPr id="4" name="Dia számának helye 3"/>
          <p:cNvSpPr>
            <a:spLocks noGrp="1"/>
          </p:cNvSpPr>
          <p:nvPr>
            <p:ph type="sldNum" sz="quarter" idx="10"/>
          </p:nvPr>
        </p:nvSpPr>
        <p:spPr/>
        <p:txBody>
          <a:bodyPr/>
          <a:lstStyle/>
          <a:p>
            <a:fld id="{B36155E4-E09A-4F9C-8443-5B0A536295FD}" type="slidenum">
              <a:rPr lang="hu-HU" smtClean="0"/>
              <a:t>36</a:t>
            </a:fld>
            <a:endParaRPr lang="hu-HU"/>
          </a:p>
        </p:txBody>
      </p:sp>
    </p:spTree>
    <p:extLst>
      <p:ext uri="{BB962C8B-B14F-4D97-AF65-F5344CB8AC3E}">
        <p14:creationId xmlns:p14="http://schemas.microsoft.com/office/powerpoint/2010/main" val="59512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Mielőtt belemegyünk a tulajdonságaiba, helyezzük el a felhő fogalmát. Amikor magyar terminológiában</a:t>
            </a:r>
            <a:r>
              <a:rPr lang="hu-HU" baseline="0" dirty="0"/>
              <a:t> „számítási felhőt”, vagy „felhőt” mondunk, általában az angol </a:t>
            </a:r>
            <a:r>
              <a:rPr lang="hu-HU" baseline="0" dirty="0" err="1"/>
              <a:t>cloud</a:t>
            </a:r>
            <a:r>
              <a:rPr lang="hu-HU" baseline="0" dirty="0"/>
              <a:t> </a:t>
            </a:r>
            <a:r>
              <a:rPr lang="hu-HU" baseline="0" dirty="0" err="1"/>
              <a:t>computing-ra</a:t>
            </a:r>
            <a:r>
              <a:rPr lang="hu-HU" baseline="0" dirty="0"/>
              <a:t> gondolunk. Ez az előadás a </a:t>
            </a:r>
            <a:r>
              <a:rPr lang="hu-HU" baseline="0" dirty="0" err="1"/>
              <a:t>cloud</a:t>
            </a:r>
            <a:r>
              <a:rPr lang="hu-HU" baseline="0" dirty="0"/>
              <a:t> </a:t>
            </a:r>
            <a:r>
              <a:rPr lang="hu-HU" baseline="0" dirty="0" err="1"/>
              <a:t>computing</a:t>
            </a:r>
            <a:r>
              <a:rPr lang="hu-HU" baseline="0" dirty="0"/>
              <a:t> fogalmáról, jelenéről és jövőjéről fog szólni.</a:t>
            </a:r>
            <a:endParaRPr lang="hu-HU" dirty="0"/>
          </a:p>
        </p:txBody>
      </p:sp>
      <p:sp>
        <p:nvSpPr>
          <p:cNvPr id="4" name="Dia számának helye 3"/>
          <p:cNvSpPr>
            <a:spLocks noGrp="1"/>
          </p:cNvSpPr>
          <p:nvPr>
            <p:ph type="sldNum" sz="quarter" idx="10"/>
          </p:nvPr>
        </p:nvSpPr>
        <p:spPr/>
        <p:txBody>
          <a:bodyPr/>
          <a:lstStyle/>
          <a:p>
            <a:fld id="{B36155E4-E09A-4F9C-8443-5B0A536295FD}" type="slidenum">
              <a:rPr lang="hu-HU" smtClean="0"/>
              <a:t>3</a:t>
            </a:fld>
            <a:endParaRPr lang="hu-HU"/>
          </a:p>
        </p:txBody>
      </p:sp>
    </p:spTree>
    <p:extLst>
      <p:ext uri="{BB962C8B-B14F-4D97-AF65-F5344CB8AC3E}">
        <p14:creationId xmlns:p14="http://schemas.microsoft.com/office/powerpoint/2010/main" val="8822877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 fennmarad</a:t>
            </a:r>
            <a:r>
              <a:rPr lang="hu-HU" baseline="0" dirty="0"/>
              <a:t>ó rész feladata, hogy kézzel fogható részleteket tudjunk meg a felhőről, mely segít a későbbi előadások során az információk pozicionálásába.</a:t>
            </a:r>
            <a:endParaRPr lang="hu-HU" dirty="0"/>
          </a:p>
        </p:txBody>
      </p:sp>
      <p:sp>
        <p:nvSpPr>
          <p:cNvPr id="4" name="Dia számának helye 3"/>
          <p:cNvSpPr>
            <a:spLocks noGrp="1"/>
          </p:cNvSpPr>
          <p:nvPr>
            <p:ph type="sldNum" sz="quarter" idx="10"/>
          </p:nvPr>
        </p:nvSpPr>
        <p:spPr/>
        <p:txBody>
          <a:bodyPr/>
          <a:lstStyle/>
          <a:p>
            <a:fld id="{B36155E4-E09A-4F9C-8443-5B0A536295FD}" type="slidenum">
              <a:rPr lang="hu-HU" smtClean="0"/>
              <a:t>37</a:t>
            </a:fld>
            <a:endParaRPr lang="hu-HU"/>
          </a:p>
        </p:txBody>
      </p:sp>
    </p:spTree>
    <p:extLst>
      <p:ext uri="{BB962C8B-B14F-4D97-AF65-F5344CB8AC3E}">
        <p14:creationId xmlns:p14="http://schemas.microsoft.com/office/powerpoint/2010/main" val="4345257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a:t>
            </a:r>
            <a:r>
              <a:rPr lang="hu-HU" baseline="0" dirty="0"/>
              <a:t> szolgáltatásokat számos módon csoportosíthatjuk. Alapvetően többségük a következő 4 cél valamelyikét szolgálja:</a:t>
            </a:r>
          </a:p>
          <a:p>
            <a:endParaRPr lang="hu-HU" baseline="0" dirty="0"/>
          </a:p>
          <a:p>
            <a:pPr marL="171450" indent="-171450">
              <a:buFontTx/>
              <a:buChar char="-"/>
            </a:pPr>
            <a:r>
              <a:rPr lang="hu-HU" baseline="0" dirty="0"/>
              <a:t>Általános, rugalmasan használható számítási kapacitást nyújt</a:t>
            </a:r>
          </a:p>
          <a:p>
            <a:pPr marL="171450" indent="-171450">
              <a:buFontTx/>
              <a:buChar char="-"/>
            </a:pPr>
            <a:r>
              <a:rPr lang="hu-HU" baseline="0" dirty="0"/>
              <a:t>Specifikus háttérszolgáltatásokat nyújt az alkalmazásainknak</a:t>
            </a:r>
          </a:p>
          <a:p>
            <a:pPr marL="171450" indent="-171450">
              <a:buFontTx/>
              <a:buChar char="-"/>
            </a:pPr>
            <a:r>
              <a:rPr lang="hu-HU" baseline="0" dirty="0"/>
              <a:t>Adatokat tárol</a:t>
            </a:r>
          </a:p>
          <a:p>
            <a:pPr marL="171450" indent="-171450">
              <a:buFontTx/>
              <a:buChar char="-"/>
            </a:pPr>
            <a:r>
              <a:rPr lang="hu-HU" baseline="0" dirty="0"/>
              <a:t>Támogatja a fejlesztési, üzemeltetési folyamatokat</a:t>
            </a:r>
          </a:p>
          <a:p>
            <a:pPr marL="171450" indent="-171450">
              <a:buFontTx/>
              <a:buChar char="-"/>
            </a:pPr>
            <a:endParaRPr lang="hu-HU" baseline="0" dirty="0"/>
          </a:p>
          <a:p>
            <a:pPr marL="0" indent="0">
              <a:buFontTx/>
              <a:buNone/>
            </a:pPr>
            <a:r>
              <a:rPr lang="hu-HU" baseline="0" dirty="0"/>
              <a:t>(A fenti ábrán a besorolás nem mindig egyértelmű)</a:t>
            </a:r>
          </a:p>
          <a:p>
            <a:pPr marL="171450" indent="-171450">
              <a:buFontTx/>
              <a:buChar char="-"/>
            </a:pPr>
            <a:endParaRPr lang="hu-HU" baseline="0" dirty="0"/>
          </a:p>
          <a:p>
            <a:endParaRPr lang="hu-HU" dirty="0"/>
          </a:p>
        </p:txBody>
      </p:sp>
      <p:sp>
        <p:nvSpPr>
          <p:cNvPr id="4" name="Dia számának helye 3"/>
          <p:cNvSpPr>
            <a:spLocks noGrp="1"/>
          </p:cNvSpPr>
          <p:nvPr>
            <p:ph type="sldNum" sz="quarter" idx="10"/>
          </p:nvPr>
        </p:nvSpPr>
        <p:spPr/>
        <p:txBody>
          <a:bodyPr/>
          <a:lstStyle/>
          <a:p>
            <a:fld id="{B36155E4-E09A-4F9C-8443-5B0A536295FD}" type="slidenum">
              <a:rPr lang="hu-HU" smtClean="0"/>
              <a:t>38</a:t>
            </a:fld>
            <a:endParaRPr lang="hu-HU"/>
          </a:p>
        </p:txBody>
      </p:sp>
    </p:spTree>
    <p:extLst>
      <p:ext uri="{BB962C8B-B14F-4D97-AF65-F5344CB8AC3E}">
        <p14:creationId xmlns:p14="http://schemas.microsoft.com/office/powerpoint/2010/main" val="40147539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u-HU" dirty="0"/>
              <a:t>Bár a szolgáltatásokat máshogy hívják, de a nagyobb felhőszolgáltatóknál jellegzetesen megtalálhatóak,</a:t>
            </a:r>
            <a:r>
              <a:rPr lang="hu-HU" baseline="0" dirty="0"/>
              <a:t> így az Amazonnál is…</a:t>
            </a:r>
            <a:endParaRPr lang="hu-HU" dirty="0"/>
          </a:p>
          <a:p>
            <a:endParaRPr lang="hu-HU" dirty="0"/>
          </a:p>
          <a:p>
            <a:r>
              <a:rPr lang="hu-HU" dirty="0"/>
              <a:t>Forrás: </a:t>
            </a:r>
          </a:p>
          <a:p>
            <a:r>
              <a:rPr lang="nl-NL" dirty="0"/>
              <a:t>A kép innen van: https://support.draw.io/pages/viewrecentblogposts.action?key=DO&amp;currentPage=2</a:t>
            </a:r>
            <a:endParaRPr lang="hu-HU" dirty="0"/>
          </a:p>
          <a:p>
            <a:r>
              <a:rPr lang="hu-HU" dirty="0"/>
              <a:t>Ugyanakkor </a:t>
            </a:r>
            <a:r>
              <a:rPr lang="hu-HU" dirty="0" err="1"/>
              <a:t>újrarajzolható</a:t>
            </a:r>
            <a:r>
              <a:rPr lang="hu-HU" dirty="0"/>
              <a:t> az ingyenesen elérhető ikonkészlettel: https://aws.amazon.com/architecture/icons/</a:t>
            </a:r>
          </a:p>
          <a:p>
            <a:endParaRPr lang="hu-HU" dirty="0"/>
          </a:p>
        </p:txBody>
      </p:sp>
      <p:sp>
        <p:nvSpPr>
          <p:cNvPr id="4" name="Dia számának helye 3"/>
          <p:cNvSpPr>
            <a:spLocks noGrp="1"/>
          </p:cNvSpPr>
          <p:nvPr>
            <p:ph type="sldNum" sz="quarter" idx="10"/>
          </p:nvPr>
        </p:nvSpPr>
        <p:spPr/>
        <p:txBody>
          <a:bodyPr/>
          <a:lstStyle/>
          <a:p>
            <a:fld id="{B36155E4-E09A-4F9C-8443-5B0A536295FD}" type="slidenum">
              <a:rPr lang="hu-HU" smtClean="0"/>
              <a:t>39</a:t>
            </a:fld>
            <a:endParaRPr lang="hu-HU"/>
          </a:p>
        </p:txBody>
      </p:sp>
    </p:spTree>
    <p:extLst>
      <p:ext uri="{BB962C8B-B14F-4D97-AF65-F5344CB8AC3E}">
        <p14:creationId xmlns:p14="http://schemas.microsoft.com/office/powerpoint/2010/main" val="30374855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…és a</a:t>
            </a:r>
            <a:r>
              <a:rPr lang="hu-HU" baseline="0" dirty="0"/>
              <a:t> Google-</a:t>
            </a:r>
            <a:r>
              <a:rPr lang="hu-HU" baseline="0" dirty="0" err="1"/>
              <a:t>nél</a:t>
            </a:r>
            <a:r>
              <a:rPr lang="hu-HU" baseline="0" dirty="0"/>
              <a:t> is</a:t>
            </a:r>
            <a:endParaRPr lang="hu-HU" dirty="0"/>
          </a:p>
          <a:p>
            <a:endParaRPr lang="hu-HU" dirty="0"/>
          </a:p>
          <a:p>
            <a:r>
              <a:rPr lang="hu-HU" dirty="0"/>
              <a:t>Forrás: http://www.slideshare.net/kpbird/understanding-cloud-with-google-cloud-platform</a:t>
            </a:r>
          </a:p>
        </p:txBody>
      </p:sp>
      <p:sp>
        <p:nvSpPr>
          <p:cNvPr id="4" name="Dia számának helye 3"/>
          <p:cNvSpPr>
            <a:spLocks noGrp="1"/>
          </p:cNvSpPr>
          <p:nvPr>
            <p:ph type="sldNum" sz="quarter" idx="10"/>
          </p:nvPr>
        </p:nvSpPr>
        <p:spPr/>
        <p:txBody>
          <a:bodyPr/>
          <a:lstStyle/>
          <a:p>
            <a:fld id="{B36155E4-E09A-4F9C-8443-5B0A536295FD}" type="slidenum">
              <a:rPr lang="hu-HU" smtClean="0"/>
              <a:t>40</a:t>
            </a:fld>
            <a:endParaRPr lang="hu-HU"/>
          </a:p>
        </p:txBody>
      </p:sp>
    </p:spTree>
    <p:extLst>
      <p:ext uri="{BB962C8B-B14F-4D97-AF65-F5344CB8AC3E}">
        <p14:creationId xmlns:p14="http://schemas.microsoft.com/office/powerpoint/2010/main" val="7174433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a:p>
            <a:r>
              <a:rPr lang="hu-HU" noProof="0" dirty="0"/>
              <a:t>Pár példa a megfeleltetésre</a:t>
            </a:r>
          </a:p>
          <a:p>
            <a:endParaRPr lang="hu-HU" noProof="0" dirty="0"/>
          </a:p>
          <a:p>
            <a:r>
              <a:rPr lang="hu-HU" noProof="0" dirty="0"/>
              <a:t>Nem szükséges kifejteni a szolgáltatásokat</a:t>
            </a:r>
            <a:r>
              <a:rPr lang="hu-HU" baseline="0" noProof="0" dirty="0"/>
              <a:t> és a rövidítéseket. A cél azt érzékeltetni, hogy a főbb feldatatokra a legtöbb szolgáltatónak van megoldása és hogy a látványos marketinges nevek sokszor nagyon hasonló szolgáltatásokat takarnak</a:t>
            </a:r>
            <a:endParaRPr lang="hu-HU" noProof="0" dirty="0"/>
          </a:p>
          <a:p>
            <a:endParaRPr lang="hu-HU" noProof="0" dirty="0"/>
          </a:p>
          <a:p>
            <a:endParaRPr lang="en-US" noProof="0" dirty="0"/>
          </a:p>
          <a:p>
            <a:r>
              <a:rPr lang="en-US" noProof="0" dirty="0"/>
              <a:t>VM = Virtual Machine</a:t>
            </a:r>
          </a:p>
          <a:p>
            <a:r>
              <a:rPr lang="en-US" noProof="0" dirty="0"/>
              <a:t>S3</a:t>
            </a:r>
            <a:r>
              <a:rPr lang="en-US" baseline="0" noProof="0" dirty="0"/>
              <a:t> = Simple Storage Service</a:t>
            </a:r>
          </a:p>
          <a:p>
            <a:r>
              <a:rPr lang="en-US" baseline="0" noProof="0" dirty="0"/>
              <a:t>EBS = Elastic Blob Store</a:t>
            </a:r>
          </a:p>
          <a:p>
            <a:r>
              <a:rPr lang="en-US" baseline="0" noProof="0" dirty="0"/>
              <a:t>VPC = Virtual Private Cloud</a:t>
            </a:r>
          </a:p>
          <a:p>
            <a:r>
              <a:rPr lang="en-US" noProof="0" dirty="0"/>
              <a:t>EC2 = Elastic Compute Cloud</a:t>
            </a:r>
          </a:p>
          <a:p>
            <a:r>
              <a:rPr lang="en-US" noProof="0" dirty="0"/>
              <a:t>EMR = Elastic Map Reduce</a:t>
            </a:r>
          </a:p>
          <a:p>
            <a:r>
              <a:rPr lang="en-US" noProof="0" dirty="0"/>
              <a:t>ACS = Access Control Service</a:t>
            </a:r>
            <a:endParaRPr lang="hu-HU" noProof="0" dirty="0"/>
          </a:p>
          <a:p>
            <a:r>
              <a:rPr lang="hu-HU" noProof="0" dirty="0"/>
              <a:t>AAD</a:t>
            </a:r>
            <a:r>
              <a:rPr lang="hu-HU" baseline="0" noProof="0" dirty="0"/>
              <a:t> = Azure </a:t>
            </a:r>
            <a:r>
              <a:rPr lang="hu-HU" baseline="0" noProof="0" dirty="0" err="1"/>
              <a:t>Active</a:t>
            </a:r>
            <a:r>
              <a:rPr lang="hu-HU" baseline="0" noProof="0" dirty="0"/>
              <a:t> </a:t>
            </a:r>
            <a:r>
              <a:rPr lang="hu-HU" baseline="0" noProof="0" dirty="0" err="1"/>
              <a:t>directory</a:t>
            </a:r>
            <a:endParaRPr lang="en-US" noProof="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0" i="0" kern="1200" noProof="0" dirty="0">
                <a:solidFill>
                  <a:schemeClr val="tx1"/>
                </a:solidFill>
                <a:effectLst/>
                <a:latin typeface="+mn-lt"/>
                <a:ea typeface="+mn-ea"/>
                <a:cs typeface="+mn-cs"/>
              </a:rPr>
              <a:t>IAM = Identity and Access Management</a:t>
            </a:r>
          </a:p>
          <a:p>
            <a:r>
              <a:rPr lang="hu-HU" noProof="0" dirty="0"/>
              <a:t>SQS = </a:t>
            </a:r>
            <a:r>
              <a:rPr lang="hu-HU" noProof="0" dirty="0" err="1"/>
              <a:t>Simple</a:t>
            </a:r>
            <a:r>
              <a:rPr lang="hu-HU" noProof="0" dirty="0"/>
              <a:t> </a:t>
            </a:r>
            <a:r>
              <a:rPr lang="hu-HU" noProof="0" dirty="0" err="1"/>
              <a:t>Queue</a:t>
            </a:r>
            <a:r>
              <a:rPr lang="hu-HU" noProof="0" dirty="0"/>
              <a:t> Service</a:t>
            </a:r>
            <a:endParaRPr lang="en-US" noProof="0" dirty="0"/>
          </a:p>
        </p:txBody>
      </p:sp>
      <p:sp>
        <p:nvSpPr>
          <p:cNvPr id="4" name="Slide Number Placeholder 3"/>
          <p:cNvSpPr>
            <a:spLocks noGrp="1"/>
          </p:cNvSpPr>
          <p:nvPr>
            <p:ph type="sldNum" sz="quarter" idx="10"/>
          </p:nvPr>
        </p:nvSpPr>
        <p:spPr/>
        <p:txBody>
          <a:bodyPr/>
          <a:lstStyle/>
          <a:p>
            <a:fld id="{AA85D617-9A92-4567-B7CF-60656A33F1B9}" type="slidenum">
              <a:rPr lang="hu-HU" smtClean="0"/>
              <a:pPr/>
              <a:t>41</a:t>
            </a:fld>
            <a:endParaRPr lang="hu-HU" dirty="0"/>
          </a:p>
        </p:txBody>
      </p:sp>
    </p:spTree>
    <p:extLst>
      <p:ext uri="{BB962C8B-B14F-4D97-AF65-F5344CB8AC3E}">
        <p14:creationId xmlns:p14="http://schemas.microsoft.com/office/powerpoint/2010/main" val="283377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en-US" noProof="0" dirty="0"/>
              <a:t>High availability </a:t>
            </a:r>
            <a:r>
              <a:rPr lang="en-US" baseline="0" noProof="0" dirty="0"/>
              <a:t>can be ensured even with commodity hardware by using redundancy in the architecture</a:t>
            </a:r>
          </a:p>
          <a:p>
            <a:endParaRPr lang="en-US" baseline="0" noProof="0" dirty="0"/>
          </a:p>
          <a:p>
            <a:r>
              <a:rPr lang="en-US" baseline="0" noProof="0" dirty="0"/>
              <a:t>Only one weak point remains: the service itself. When high availability is required, at least 2 instances of </a:t>
            </a:r>
            <a:r>
              <a:rPr lang="hu-HU" baseline="0" noProof="0" dirty="0"/>
              <a:t>a </a:t>
            </a:r>
            <a:r>
              <a:rPr lang="en-US" baseline="0" noProof="0" dirty="0"/>
              <a:t>service should be hosted </a:t>
            </a:r>
            <a:r>
              <a:rPr lang="en-US" baseline="0" noProof="0" dirty="0">
                <a:sym typeface="Wingdings" pitchFamily="2" charset="2"/>
              </a:rPr>
              <a:t> multiple instances of the same service can lead to other advantages which will be shown on the example of Azure Upgrade and Fault domains</a:t>
            </a:r>
            <a:endParaRPr lang="en-US" baseline="0" noProof="0" dirty="0"/>
          </a:p>
          <a:p>
            <a:endParaRPr lang="en-US" baseline="0" noProof="0" dirty="0"/>
          </a:p>
          <a:p>
            <a:endParaRPr lang="en-US" noProof="0" dirty="0"/>
          </a:p>
        </p:txBody>
      </p:sp>
      <p:sp>
        <p:nvSpPr>
          <p:cNvPr id="4" name="Dia számának helye 3"/>
          <p:cNvSpPr>
            <a:spLocks noGrp="1"/>
          </p:cNvSpPr>
          <p:nvPr>
            <p:ph type="sldNum" sz="quarter" idx="10"/>
          </p:nvPr>
        </p:nvSpPr>
        <p:spPr/>
        <p:txBody>
          <a:bodyPr/>
          <a:lstStyle/>
          <a:p>
            <a:fld id="{AA85D617-9A92-4567-B7CF-60656A33F1B9}" type="slidenum">
              <a:rPr lang="hu-HU" smtClean="0"/>
              <a:pPr/>
              <a:t>42</a:t>
            </a:fld>
            <a:endParaRPr lang="hu-HU" dirty="0"/>
          </a:p>
        </p:txBody>
      </p:sp>
    </p:spTree>
    <p:extLst>
      <p:ext uri="{BB962C8B-B14F-4D97-AF65-F5344CB8AC3E}">
        <p14:creationId xmlns:p14="http://schemas.microsoft.com/office/powerpoint/2010/main" val="37791385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fld id="{B36155E4-E09A-4F9C-8443-5B0A536295FD}" type="slidenum">
              <a:rPr lang="hu-HU" smtClean="0"/>
              <a:t>43</a:t>
            </a:fld>
            <a:endParaRPr lang="hu-HU"/>
          </a:p>
        </p:txBody>
      </p:sp>
    </p:spTree>
    <p:extLst>
      <p:ext uri="{BB962C8B-B14F-4D97-AF65-F5344CB8AC3E}">
        <p14:creationId xmlns:p14="http://schemas.microsoft.com/office/powerpoint/2010/main" val="14897835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noProof="0" dirty="0"/>
              <a:t>Details were captured on May</a:t>
            </a:r>
            <a:r>
              <a:rPr lang="en-US" baseline="0" noProof="0" dirty="0"/>
              <a:t> 07, </a:t>
            </a:r>
            <a:r>
              <a:rPr lang="en-US" noProof="0" dirty="0"/>
              <a:t>2012. This slide should be updated to reflect later changes</a:t>
            </a:r>
          </a:p>
          <a:p>
            <a:endParaRPr lang="en-US" noProof="0" dirty="0">
              <a:hlinkClick r:id=""/>
            </a:endParaRPr>
          </a:p>
          <a:p>
            <a:r>
              <a:rPr lang="en-US" noProof="0" dirty="0"/>
              <a:t>https://azure.microsoft.com/en-us/pricing/calculator/</a:t>
            </a:r>
            <a:endParaRPr lang="hu-HU" noProof="0" dirty="0"/>
          </a:p>
          <a:p>
            <a:endParaRPr lang="en-US" noProof="0" dirty="0"/>
          </a:p>
          <a:p>
            <a:r>
              <a:rPr lang="en-US" noProof="0" dirty="0"/>
              <a:t>- Note,</a:t>
            </a:r>
            <a:r>
              <a:rPr lang="en-US" baseline="0" noProof="0" dirty="0"/>
              <a:t> how similar the prices are.</a:t>
            </a:r>
          </a:p>
          <a:p>
            <a:endParaRPr lang="en-US" baseline="0" noProof="0" dirty="0"/>
          </a:p>
          <a:p>
            <a:pPr marL="171450" indent="-171450">
              <a:buFontTx/>
              <a:buChar char="-"/>
            </a:pPr>
            <a:r>
              <a:rPr lang="en-US" baseline="0" noProof="0" dirty="0"/>
              <a:t>Amazon EC2 instances with Linux/UNIX cost about 30% less.</a:t>
            </a:r>
          </a:p>
          <a:p>
            <a:pPr marL="171450" indent="-171450">
              <a:buFontTx/>
              <a:buChar char="-"/>
            </a:pPr>
            <a:endParaRPr lang="en-US" baseline="0" noProof="0" dirty="0"/>
          </a:p>
          <a:p>
            <a:pPr marL="171450" indent="-171450">
              <a:buFontTx/>
              <a:buChar char="-"/>
            </a:pPr>
            <a:r>
              <a:rPr lang="en-US" baseline="0" noProof="0" dirty="0"/>
              <a:t>Let us make some calculations about the feasibility of using Cloud services</a:t>
            </a:r>
            <a:endParaRPr lang="en-US" noProof="0" dirty="0"/>
          </a:p>
          <a:p>
            <a:endParaRPr lang="en-US" noProof="0" dirty="0"/>
          </a:p>
        </p:txBody>
      </p:sp>
      <p:sp>
        <p:nvSpPr>
          <p:cNvPr id="4" name="Dia számának helye 3"/>
          <p:cNvSpPr>
            <a:spLocks noGrp="1"/>
          </p:cNvSpPr>
          <p:nvPr>
            <p:ph type="sldNum" sz="quarter" idx="10"/>
          </p:nvPr>
        </p:nvSpPr>
        <p:spPr/>
        <p:txBody>
          <a:bodyPr/>
          <a:lstStyle/>
          <a:p>
            <a:fld id="{AA85D617-9A92-4567-B7CF-60656A33F1B9}" type="slidenum">
              <a:rPr lang="hu-HU" smtClean="0"/>
              <a:pPr/>
              <a:t>45</a:t>
            </a:fld>
            <a:endParaRPr lang="hu-HU" dirty="0"/>
          </a:p>
        </p:txBody>
      </p:sp>
    </p:spTree>
    <p:extLst>
      <p:ext uri="{BB962C8B-B14F-4D97-AF65-F5344CB8AC3E}">
        <p14:creationId xmlns:p14="http://schemas.microsoft.com/office/powerpoint/2010/main" val="24536385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Adatvédelem: adatok meghatározott csoportjaira (pl. személyes, vagy szenzitív adatok) vonatkozó</a:t>
            </a:r>
            <a:r>
              <a:rPr lang="hu-HU" baseline="0" dirty="0"/>
              <a:t> jogszabályi előírások érvényesítése az adatok kezelése során</a:t>
            </a:r>
          </a:p>
          <a:p>
            <a:r>
              <a:rPr lang="hu-HU" baseline="0" dirty="0"/>
              <a:t>Adatbiztonság: </a:t>
            </a:r>
            <a:r>
              <a:rPr lang="hu-HU" dirty="0"/>
              <a:t>Az adatok jogosulatlan megszerzése, módosítása és tönkretétele elleni műszaki és szervezési intézkedések és eljárások együttes rendszere. </a:t>
            </a:r>
          </a:p>
          <a:p>
            <a:endParaRPr lang="hu-HU" dirty="0"/>
          </a:p>
          <a:p>
            <a:endParaRPr lang="hu-HU" dirty="0"/>
          </a:p>
        </p:txBody>
      </p:sp>
      <p:sp>
        <p:nvSpPr>
          <p:cNvPr id="4" name="Dia számának helye 3"/>
          <p:cNvSpPr>
            <a:spLocks noGrp="1"/>
          </p:cNvSpPr>
          <p:nvPr>
            <p:ph type="sldNum" sz="quarter" idx="10"/>
          </p:nvPr>
        </p:nvSpPr>
        <p:spPr/>
        <p:txBody>
          <a:bodyPr/>
          <a:lstStyle/>
          <a:p>
            <a:fld id="{B36155E4-E09A-4F9C-8443-5B0A536295FD}" type="slidenum">
              <a:rPr lang="hu-HU" smtClean="0"/>
              <a:t>46</a:t>
            </a:fld>
            <a:endParaRPr lang="hu-HU"/>
          </a:p>
        </p:txBody>
      </p:sp>
    </p:spTree>
    <p:extLst>
      <p:ext uri="{BB962C8B-B14F-4D97-AF65-F5344CB8AC3E}">
        <p14:creationId xmlns:p14="http://schemas.microsoft.com/office/powerpoint/2010/main" val="38527637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 felhők jogi szabályozása</a:t>
            </a:r>
            <a:r>
              <a:rPr lang="hu-HU" baseline="0" dirty="0"/>
              <a:t> többnyire jól kezelt az Európai Unión belül ugyanakkor amennyiben személyes adatokat is tárolni szeretnénk, feltétlenül szükséges körültekintően eljárni és megismerni a részletes jogi hátteret. Ehhez kiváló kiindulópontot ad a „</a:t>
            </a:r>
            <a:r>
              <a:rPr lang="hu-HU" baseline="0" dirty="0" err="1"/>
              <a:t>Cloud</a:t>
            </a:r>
            <a:r>
              <a:rPr lang="hu-HU" baseline="0" dirty="0"/>
              <a:t> </a:t>
            </a:r>
            <a:r>
              <a:rPr lang="hu-HU" baseline="0" dirty="0" err="1"/>
              <a:t>Computing</a:t>
            </a:r>
            <a:r>
              <a:rPr lang="hu-HU" baseline="0" dirty="0"/>
              <a:t> Magyarországon” c. tanulmány (</a:t>
            </a:r>
            <a:r>
              <a:rPr lang="hu-HU" baseline="0" dirty="0" err="1"/>
              <a:t>Pierstone</a:t>
            </a:r>
            <a:r>
              <a:rPr lang="hu-HU" baseline="0" dirty="0"/>
              <a:t>)</a:t>
            </a:r>
            <a:endParaRPr lang="hu-HU" dirty="0"/>
          </a:p>
        </p:txBody>
      </p:sp>
      <p:sp>
        <p:nvSpPr>
          <p:cNvPr id="4" name="Dia számának helye 3"/>
          <p:cNvSpPr>
            <a:spLocks noGrp="1"/>
          </p:cNvSpPr>
          <p:nvPr>
            <p:ph type="sldNum" sz="quarter" idx="10"/>
          </p:nvPr>
        </p:nvSpPr>
        <p:spPr/>
        <p:txBody>
          <a:bodyPr/>
          <a:lstStyle/>
          <a:p>
            <a:fld id="{B36155E4-E09A-4F9C-8443-5B0A536295FD}" type="slidenum">
              <a:rPr lang="hu-HU" smtClean="0"/>
              <a:t>47</a:t>
            </a:fld>
            <a:endParaRPr lang="hu-HU"/>
          </a:p>
        </p:txBody>
      </p:sp>
    </p:spTree>
    <p:extLst>
      <p:ext uri="{BB962C8B-B14F-4D97-AF65-F5344CB8AC3E}">
        <p14:creationId xmlns:p14="http://schemas.microsoft.com/office/powerpoint/2010/main" val="3422895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Vessük fel a kérdést: Tulajdonképpen mi az a </a:t>
            </a:r>
            <a:r>
              <a:rPr lang="hu-HU" b="1" dirty="0"/>
              <a:t>Felhő</a:t>
            </a:r>
            <a:r>
              <a:rPr lang="hu-HU" dirty="0"/>
              <a:t>? Mik azok a tulajdonságok, amik azzá teszik?</a:t>
            </a:r>
            <a:r>
              <a:rPr lang="hu-HU" baseline="0" dirty="0"/>
              <a:t> Kérjük meg a hallgatókat, hogy tippeljenek… Emeljük ki a jobb válaszokat, segítsünk nekik pontosítani a megfogalmazásaikat… Természetesen nem csak az a 6-7 pont az elfogadható válasz, ami diával később következik.</a:t>
            </a:r>
            <a:endParaRPr lang="hu-HU" dirty="0"/>
          </a:p>
          <a:p>
            <a:endParaRPr lang="hu-HU" dirty="0"/>
          </a:p>
          <a:p>
            <a:r>
              <a:rPr lang="hu-HU" dirty="0"/>
              <a:t>Forrás: https://twitter.com/shanselman/status/678779028329795585</a:t>
            </a:r>
          </a:p>
          <a:p>
            <a:endParaRPr lang="hu-HU" dirty="0"/>
          </a:p>
        </p:txBody>
      </p:sp>
      <p:sp>
        <p:nvSpPr>
          <p:cNvPr id="4" name="Dia számának helye 3"/>
          <p:cNvSpPr>
            <a:spLocks noGrp="1"/>
          </p:cNvSpPr>
          <p:nvPr>
            <p:ph type="sldNum" sz="quarter" idx="10"/>
          </p:nvPr>
        </p:nvSpPr>
        <p:spPr/>
        <p:txBody>
          <a:bodyPr/>
          <a:lstStyle/>
          <a:p>
            <a:fld id="{B36155E4-E09A-4F9C-8443-5B0A536295FD}" type="slidenum">
              <a:rPr lang="hu-HU" smtClean="0"/>
              <a:t>4</a:t>
            </a:fld>
            <a:endParaRPr lang="hu-HU"/>
          </a:p>
        </p:txBody>
      </p:sp>
    </p:spTree>
    <p:extLst>
      <p:ext uri="{BB962C8B-B14F-4D97-AF65-F5344CB8AC3E}">
        <p14:creationId xmlns:p14="http://schemas.microsoft.com/office/powerpoint/2010/main" val="22436312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fld id="{AA85D617-9A92-4567-B7CF-60656A33F1B9}" type="slidenum">
              <a:rPr lang="hu-HU" smtClean="0"/>
              <a:pPr/>
              <a:t>49</a:t>
            </a:fld>
            <a:endParaRPr lang="hu-HU" dirty="0"/>
          </a:p>
        </p:txBody>
      </p:sp>
    </p:spTree>
    <p:extLst>
      <p:ext uri="{BB962C8B-B14F-4D97-AF65-F5344CB8AC3E}">
        <p14:creationId xmlns:p14="http://schemas.microsoft.com/office/powerpoint/2010/main" val="37387230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8/17/2016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83194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en-US" noProof="0" dirty="0"/>
              <a:t>We</a:t>
            </a:r>
            <a:r>
              <a:rPr lang="en-US" baseline="0" noProof="0" dirty="0"/>
              <a:t> don’t have to care about hardware maintenance, our only focus should be on our software and the optimal utilization of different platform services.</a:t>
            </a:r>
          </a:p>
          <a:p>
            <a:endParaRPr lang="en-US" baseline="0" noProof="0" dirty="0"/>
          </a:p>
          <a:p>
            <a:r>
              <a:rPr lang="en-US" baseline="0" noProof="0" dirty="0"/>
              <a:t>This could lead to a paradigm shift in software development (see next two slides)</a:t>
            </a:r>
            <a:endParaRPr lang="en-US" noProof="0" dirty="0"/>
          </a:p>
        </p:txBody>
      </p:sp>
      <p:sp>
        <p:nvSpPr>
          <p:cNvPr id="4" name="Dia számának helye 3"/>
          <p:cNvSpPr>
            <a:spLocks noGrp="1"/>
          </p:cNvSpPr>
          <p:nvPr>
            <p:ph type="sldNum" sz="quarter" idx="10"/>
          </p:nvPr>
        </p:nvSpPr>
        <p:spPr/>
        <p:txBody>
          <a:bodyPr/>
          <a:lstStyle/>
          <a:p>
            <a:fld id="{AA85D617-9A92-4567-B7CF-60656A33F1B9}" type="slidenum">
              <a:rPr lang="hu-HU" smtClean="0"/>
              <a:pPr/>
              <a:t>51</a:t>
            </a:fld>
            <a:endParaRPr lang="hu-HU" dirty="0"/>
          </a:p>
        </p:txBody>
      </p:sp>
    </p:spTree>
    <p:extLst>
      <p:ext uri="{BB962C8B-B14F-4D97-AF65-F5344CB8AC3E}">
        <p14:creationId xmlns:p14="http://schemas.microsoft.com/office/powerpoint/2010/main" val="9899022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09231B-6AE0-4AC7-A80E-B091DE4408D0}"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68568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Forrás: https://mva.microsoft.com/en-US/training-courses/hybrid-it-management-part-2-cloudenabled-protection-16196</a:t>
            </a:r>
          </a:p>
          <a:p>
            <a:endParaRPr lang="hu-HU" dirty="0"/>
          </a:p>
          <a:p>
            <a:r>
              <a:rPr lang="hu-HU" dirty="0"/>
              <a:t>A</a:t>
            </a:r>
            <a:r>
              <a:rPr lang="hu-HU" baseline="0" dirty="0"/>
              <a:t> szolgáltatásokat számos módon csoportosíthatjuk. Alapvetően többségük a következő 4 cél valamelyikét szolgálja:</a:t>
            </a:r>
          </a:p>
          <a:p>
            <a:endParaRPr lang="hu-HU" baseline="0" dirty="0"/>
          </a:p>
          <a:p>
            <a:pPr marL="171450" indent="-171450">
              <a:buFontTx/>
              <a:buChar char="-"/>
            </a:pPr>
            <a:r>
              <a:rPr lang="hu-HU" baseline="0" dirty="0"/>
              <a:t>Általános, rugalmasan használható számítási kapacitást nyújt</a:t>
            </a:r>
          </a:p>
          <a:p>
            <a:pPr marL="171450" indent="-171450">
              <a:buFontTx/>
              <a:buChar char="-"/>
            </a:pPr>
            <a:r>
              <a:rPr lang="hu-HU" baseline="0" dirty="0"/>
              <a:t>Specifikus háttérszolgáltatásokat nyújt az alkalmazásainknak</a:t>
            </a:r>
          </a:p>
          <a:p>
            <a:pPr marL="171450" indent="-171450">
              <a:buFontTx/>
              <a:buChar char="-"/>
            </a:pPr>
            <a:r>
              <a:rPr lang="hu-HU" baseline="0" dirty="0"/>
              <a:t>Adatokat tárol</a:t>
            </a:r>
          </a:p>
          <a:p>
            <a:pPr marL="171450" indent="-171450">
              <a:buFontTx/>
              <a:buChar char="-"/>
            </a:pPr>
            <a:r>
              <a:rPr lang="hu-HU" baseline="0" dirty="0"/>
              <a:t>Támogatja a fejlesztési, üzemeltetési folyamatokat</a:t>
            </a:r>
          </a:p>
          <a:p>
            <a:pPr marL="171450" indent="-171450">
              <a:buFontTx/>
              <a:buChar char="-"/>
            </a:pPr>
            <a:endParaRPr lang="hu-HU" baseline="0" dirty="0"/>
          </a:p>
          <a:p>
            <a:pPr marL="0" indent="0">
              <a:buFontTx/>
              <a:buNone/>
            </a:pPr>
            <a:r>
              <a:rPr lang="hu-HU" baseline="0" dirty="0"/>
              <a:t>(A fenti ábrán a besorolás nem mindig egyértelmű)</a:t>
            </a:r>
          </a:p>
          <a:p>
            <a:pPr marL="171450" indent="-171450">
              <a:buFontTx/>
              <a:buChar char="-"/>
            </a:pPr>
            <a:endParaRPr lang="hu-HU" baseline="0" dirty="0"/>
          </a:p>
        </p:txBody>
      </p:sp>
      <p:sp>
        <p:nvSpPr>
          <p:cNvPr id="4" name="Dia számának helye 3"/>
          <p:cNvSpPr>
            <a:spLocks noGrp="1"/>
          </p:cNvSpPr>
          <p:nvPr>
            <p:ph type="sldNum" sz="quarter" idx="10"/>
          </p:nvPr>
        </p:nvSpPr>
        <p:spPr/>
        <p:txBody>
          <a:bodyPr/>
          <a:lstStyle/>
          <a:p>
            <a:fld id="{B36155E4-E09A-4F9C-8443-5B0A536295FD}" type="slidenum">
              <a:rPr lang="hu-HU" smtClean="0"/>
              <a:t>53</a:t>
            </a:fld>
            <a:endParaRPr lang="hu-HU"/>
          </a:p>
        </p:txBody>
      </p:sp>
    </p:spTree>
    <p:extLst>
      <p:ext uri="{BB962C8B-B14F-4D97-AF65-F5344CB8AC3E}">
        <p14:creationId xmlns:p14="http://schemas.microsoft.com/office/powerpoint/2010/main" val="3805052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Segítsünk értelmezni</a:t>
            </a:r>
            <a:r>
              <a:rPr lang="hu-HU" baseline="0" dirty="0"/>
              <a:t> a pontokat, akár </a:t>
            </a:r>
            <a:r>
              <a:rPr lang="hu-HU" baseline="0" dirty="0" err="1"/>
              <a:t>midnennapi</a:t>
            </a:r>
            <a:r>
              <a:rPr lang="hu-HU" baseline="0" dirty="0"/>
              <a:t> életből vett példákkal:</a:t>
            </a:r>
          </a:p>
          <a:p>
            <a:endParaRPr lang="hu-HU" baseline="0" dirty="0"/>
          </a:p>
          <a:p>
            <a:pPr marL="171450" indent="-171450">
              <a:buFont typeface="Arial" panose="020B0604020202020204" pitchFamily="34" charset="0"/>
              <a:buChar char="•"/>
            </a:pPr>
            <a:r>
              <a:rPr lang="hu-HU" baseline="0" dirty="0"/>
              <a:t>Önkiszolgálás: az amit a hallgatók pl. az account igénylésekor csinálnak/</a:t>
            </a:r>
            <a:r>
              <a:rPr lang="hu-HU" baseline="0" dirty="0" err="1"/>
              <a:t>tak</a:t>
            </a:r>
            <a:r>
              <a:rPr lang="hu-HU" baseline="0" dirty="0"/>
              <a:t>. Nincs szükség a Microsoft részéről közreműködésre ahhoz, hogy akár néhány tucat virtuális gépet kibéreljek egyik napról a másikra.</a:t>
            </a:r>
          </a:p>
          <a:p>
            <a:pPr marL="171450" indent="-171450">
              <a:buFont typeface="Arial" panose="020B0604020202020204" pitchFamily="34" charset="0"/>
              <a:buChar char="•"/>
            </a:pPr>
            <a:r>
              <a:rPr lang="hu-HU" baseline="0" dirty="0"/>
              <a:t>Széleskörű hálózati elérés: ez valójában a mai világban az internetre kapcsoltság </a:t>
            </a:r>
            <a:r>
              <a:rPr lang="hu-HU" baseline="0" dirty="0" err="1"/>
              <a:t>szinonímája</a:t>
            </a:r>
            <a:r>
              <a:rPr lang="hu-HU" baseline="0" dirty="0"/>
              <a:t>, de az </a:t>
            </a:r>
            <a:r>
              <a:rPr lang="hu-HU" baseline="0" dirty="0" err="1"/>
              <a:t>IoT</a:t>
            </a:r>
            <a:r>
              <a:rPr lang="hu-HU" baseline="0" dirty="0"/>
              <a:t> (internetre kapcsolt eszközök) világában látni fogunk kiegészítő megoldásokat is</a:t>
            </a:r>
          </a:p>
          <a:p>
            <a:pPr marL="171450" indent="-171450">
              <a:buFont typeface="Arial" panose="020B0604020202020204" pitchFamily="34" charset="0"/>
              <a:buChar char="•"/>
            </a:pPr>
            <a:r>
              <a:rPr lang="hu-HU" baseline="0" dirty="0"/>
              <a:t>Megosztott erőforráskészlet: A szerverközpontban több tízezer fizikai számítógép van, aminek a kapacitását gyakorlatilag minden pillanatban más arányban használják a bérlők…. Olyan ez, mint egy kölcsönző, ahonnan mindig mindenből annyit vihetek, amennyit akarok, de lehet, hogy holnap már más fogja használni</a:t>
            </a:r>
          </a:p>
        </p:txBody>
      </p:sp>
      <p:sp>
        <p:nvSpPr>
          <p:cNvPr id="4" name="Dia számának helye 3"/>
          <p:cNvSpPr>
            <a:spLocks noGrp="1"/>
          </p:cNvSpPr>
          <p:nvPr>
            <p:ph type="sldNum" sz="quarter" idx="10"/>
          </p:nvPr>
        </p:nvSpPr>
        <p:spPr/>
        <p:txBody>
          <a:bodyPr/>
          <a:lstStyle/>
          <a:p>
            <a:fld id="{B36155E4-E09A-4F9C-8443-5B0A536295FD}" type="slidenum">
              <a:rPr lang="hu-HU" smtClean="0"/>
              <a:t>7</a:t>
            </a:fld>
            <a:endParaRPr lang="hu-HU"/>
          </a:p>
        </p:txBody>
      </p:sp>
    </p:spTree>
    <p:extLst>
      <p:ext uri="{BB962C8B-B14F-4D97-AF65-F5344CB8AC3E}">
        <p14:creationId xmlns:p14="http://schemas.microsoft.com/office/powerpoint/2010/main" val="2118605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marL="171450" indent="-171450">
              <a:buFont typeface="Arial" panose="020B0604020202020204" pitchFamily="34" charset="0"/>
              <a:buChar char="•"/>
            </a:pPr>
            <a:r>
              <a:rPr lang="hu-HU" dirty="0"/>
              <a:t>Rugalmasság:</a:t>
            </a:r>
            <a:r>
              <a:rPr lang="hu-HU" baseline="0" dirty="0"/>
              <a:t> lehetőségem van egy virtuális gépet éveken át bérelni, vagy 30-at egy fél órára… vagy ha azt tartja kedvem, óránként váltogatnia két változat között, a felhő ezt támogatja…</a:t>
            </a:r>
          </a:p>
          <a:p>
            <a:pPr marL="171450" indent="-171450">
              <a:buFont typeface="Arial" panose="020B0604020202020204" pitchFamily="34" charset="0"/>
              <a:buChar char="•"/>
            </a:pPr>
            <a:r>
              <a:rPr lang="hu-HU" baseline="0" dirty="0"/>
              <a:t>Mért szolgáltatás: … és ami a legfontosabb, csak az </a:t>
            </a:r>
            <a:r>
              <a:rPr lang="hu-HU" baseline="0" dirty="0" err="1"/>
              <a:t>igénybevett</a:t>
            </a:r>
            <a:r>
              <a:rPr lang="hu-HU" baseline="0" dirty="0"/>
              <a:t> </a:t>
            </a:r>
            <a:r>
              <a:rPr lang="hu-HU" baseline="0" dirty="0" err="1"/>
              <a:t>szogláltatások</a:t>
            </a:r>
            <a:r>
              <a:rPr lang="hu-HU" baseline="0" dirty="0"/>
              <a:t> után kell fizetnem. Olyan ez, mint az áram, vagy a </a:t>
            </a:r>
            <a:r>
              <a:rPr lang="hu-HU" baseline="0" dirty="0" err="1"/>
              <a:t>vezetéskes</a:t>
            </a:r>
            <a:r>
              <a:rPr lang="hu-HU" baseline="0" dirty="0"/>
              <a:t> víz. Pont annyit fizetek, amennyit fogyasztok, csak itt a mértékegység más lesz. A felhő szolgáltatók infrastruktúrája képes arra, hogy folyamatosan </a:t>
            </a:r>
            <a:r>
              <a:rPr lang="hu-HU" baseline="0" dirty="0" err="1"/>
              <a:t>monitorozza</a:t>
            </a:r>
            <a:r>
              <a:rPr lang="hu-HU" baseline="0" dirty="0"/>
              <a:t> a szolgáltatás számos aspektusát, az adatátviteltől a pillanatnyilag foglalt tárhely méretén keresztül az éppen futó virtuális gépekig </a:t>
            </a:r>
          </a:p>
          <a:p>
            <a:pPr marL="0" indent="0">
              <a:buFont typeface="Arial" panose="020B0604020202020204" pitchFamily="34" charset="0"/>
              <a:buNone/>
            </a:pPr>
            <a:endParaRPr lang="hu-HU" baseline="0" dirty="0"/>
          </a:p>
          <a:p>
            <a:pPr marL="0" indent="0">
              <a:buFont typeface="Arial" panose="020B0604020202020204" pitchFamily="34" charset="0"/>
              <a:buNone/>
            </a:pPr>
            <a:r>
              <a:rPr lang="hu-HU" baseline="0" dirty="0"/>
              <a:t>De </a:t>
            </a:r>
            <a:r>
              <a:rPr lang="hu-HU" baseline="0" dirty="0" err="1"/>
              <a:t>mégmielőtt</a:t>
            </a:r>
            <a:r>
              <a:rPr lang="hu-HU" baseline="0" dirty="0"/>
              <a:t> belemegyünk jobban az elméleti dolgokba, nézzünk valami kézzelfoghatót:</a:t>
            </a:r>
          </a:p>
        </p:txBody>
      </p:sp>
      <p:sp>
        <p:nvSpPr>
          <p:cNvPr id="4" name="Dia számának helye 3"/>
          <p:cNvSpPr>
            <a:spLocks noGrp="1"/>
          </p:cNvSpPr>
          <p:nvPr>
            <p:ph type="sldNum" sz="quarter" idx="10"/>
          </p:nvPr>
        </p:nvSpPr>
        <p:spPr/>
        <p:txBody>
          <a:bodyPr/>
          <a:lstStyle/>
          <a:p>
            <a:fld id="{B36155E4-E09A-4F9C-8443-5B0A536295FD}" type="slidenum">
              <a:rPr lang="hu-HU" smtClean="0"/>
              <a:t>8</a:t>
            </a:fld>
            <a:endParaRPr lang="hu-HU"/>
          </a:p>
        </p:txBody>
      </p:sp>
    </p:spTree>
    <p:extLst>
      <p:ext uri="{BB962C8B-B14F-4D97-AF65-F5344CB8AC3E}">
        <p14:creationId xmlns:p14="http://schemas.microsoft.com/office/powerpoint/2010/main" val="1310666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u-HU" baseline="0" dirty="0" err="1"/>
              <a:t>Mégmielőtt</a:t>
            </a:r>
            <a:r>
              <a:rPr lang="hu-HU" baseline="0" dirty="0"/>
              <a:t> belemegyünk jobban az elméleti dolgokba, nézzünk valami kézzelfoghatót:</a:t>
            </a:r>
          </a:p>
          <a:p>
            <a:pPr marL="0" marR="0" indent="0" algn="l" defTabSz="914400" rtl="0" eaLnBrk="1" fontAlgn="auto" latinLnBrk="0" hangingPunct="1">
              <a:lnSpc>
                <a:spcPct val="100000"/>
              </a:lnSpc>
              <a:spcBef>
                <a:spcPts val="0"/>
              </a:spcBef>
              <a:spcAft>
                <a:spcPts val="0"/>
              </a:spcAft>
              <a:buClrTx/>
              <a:buSzTx/>
              <a:buFontTx/>
              <a:buNone/>
              <a:tabLst/>
              <a:defRPr/>
            </a:pPr>
            <a:r>
              <a:rPr lang="hu-HU" baseline="0" dirty="0"/>
              <a:t>Hogyan néz ki a felhő?</a:t>
            </a:r>
          </a:p>
          <a:p>
            <a:endParaRPr lang="hu-HU" dirty="0"/>
          </a:p>
        </p:txBody>
      </p:sp>
      <p:sp>
        <p:nvSpPr>
          <p:cNvPr id="4" name="Dia számának helye 3"/>
          <p:cNvSpPr>
            <a:spLocks noGrp="1"/>
          </p:cNvSpPr>
          <p:nvPr>
            <p:ph type="sldNum" sz="quarter" idx="10"/>
          </p:nvPr>
        </p:nvSpPr>
        <p:spPr/>
        <p:txBody>
          <a:bodyPr/>
          <a:lstStyle/>
          <a:p>
            <a:fld id="{B36155E4-E09A-4F9C-8443-5B0A536295FD}" type="slidenum">
              <a:rPr lang="hu-HU" smtClean="0"/>
              <a:t>9</a:t>
            </a:fld>
            <a:endParaRPr lang="hu-HU"/>
          </a:p>
        </p:txBody>
      </p:sp>
    </p:spTree>
    <p:extLst>
      <p:ext uri="{BB962C8B-B14F-4D97-AF65-F5344CB8AC3E}">
        <p14:creationId xmlns:p14="http://schemas.microsoft.com/office/powerpoint/2010/main" val="3989168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 válasz kicsit kiábrándító. Nagyjából ugyanúgy, mint bármelyik raktárépület</a:t>
            </a:r>
            <a:r>
              <a:rPr lang="hu-HU" baseline="0" dirty="0"/>
              <a:t> jó nagy légkondikkal.</a:t>
            </a:r>
            <a:r>
              <a:rPr lang="hu-HU" dirty="0"/>
              <a:t> A képen a</a:t>
            </a:r>
            <a:r>
              <a:rPr lang="hu-HU" baseline="0" dirty="0"/>
              <a:t> Google egyik adatközpontja látható</a:t>
            </a:r>
            <a:endParaRPr lang="hu-HU" dirty="0"/>
          </a:p>
        </p:txBody>
      </p:sp>
      <p:sp>
        <p:nvSpPr>
          <p:cNvPr id="4" name="Dia számának helye 3"/>
          <p:cNvSpPr>
            <a:spLocks noGrp="1"/>
          </p:cNvSpPr>
          <p:nvPr>
            <p:ph type="sldNum" sz="quarter" idx="10"/>
          </p:nvPr>
        </p:nvSpPr>
        <p:spPr/>
        <p:txBody>
          <a:bodyPr/>
          <a:lstStyle/>
          <a:p>
            <a:fld id="{B36155E4-E09A-4F9C-8443-5B0A536295FD}" type="slidenum">
              <a:rPr lang="hu-HU" smtClean="0"/>
              <a:t>10</a:t>
            </a:fld>
            <a:endParaRPr lang="hu-HU"/>
          </a:p>
        </p:txBody>
      </p:sp>
    </p:spTree>
    <p:extLst>
      <p:ext uri="{BB962C8B-B14F-4D97-AF65-F5344CB8AC3E}">
        <p14:creationId xmlns:p14="http://schemas.microsoft.com/office/powerpoint/2010/main" val="1030335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10"/>
          </p:nvPr>
        </p:nvSpPr>
        <p:spPr/>
        <p:txBody>
          <a:bodyPr/>
          <a:lstStyle/>
          <a:p>
            <a:fld id="{B36155E4-E09A-4F9C-8443-5B0A536295FD}" type="slidenum">
              <a:rPr lang="hu-HU" smtClean="0"/>
              <a:t>11</a:t>
            </a:fld>
            <a:endParaRPr lang="hu-HU"/>
          </a:p>
        </p:txBody>
      </p:sp>
    </p:spTree>
    <p:extLst>
      <p:ext uri="{BB962C8B-B14F-4D97-AF65-F5344CB8AC3E}">
        <p14:creationId xmlns:p14="http://schemas.microsoft.com/office/powerpoint/2010/main" val="42194494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emf"/><Relationship Id="rId5" Type="http://schemas.openxmlformats.org/officeDocument/2006/relationships/oleObject" Target="../embeddings/oleObject1.bin"/><Relationship Id="rId4" Type="http://schemas.openxmlformats.org/officeDocument/2006/relationships/image" Target="../media/image3.jp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Subhead"/>
          <p:cNvSpPr>
            <a:spLocks noGrp="1"/>
          </p:cNvSpPr>
          <p:nvPr>
            <p:ph type="body" sz="quarter" idx="12" hasCustomPrompt="1"/>
          </p:nvPr>
        </p:nvSpPr>
        <p:spPr>
          <a:xfrm>
            <a:off x="374748" y="3873501"/>
            <a:ext cx="6748632" cy="727700"/>
          </a:xfrm>
          <a:prstGeom prst="rect">
            <a:avLst/>
          </a:prstGeom>
        </p:spPr>
        <p:txBody>
          <a:bodyPr/>
          <a:lstStyle>
            <a:lvl1pPr marL="0" indent="0">
              <a:buNone/>
              <a:defRPr>
                <a:solidFill>
                  <a:schemeClr val="bg1"/>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hu-HU" dirty="0"/>
              <a:t>alcím</a:t>
            </a:r>
            <a:endParaRPr lang="en-US" dirty="0"/>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Subhead"/>
          <p:cNvSpPr>
            <a:spLocks noGrp="1"/>
          </p:cNvSpPr>
          <p:nvPr>
            <p:ph type="body" sz="quarter" idx="13" hasCustomPrompt="1"/>
          </p:nvPr>
        </p:nvSpPr>
        <p:spPr>
          <a:xfrm>
            <a:off x="274711" y="930350"/>
            <a:ext cx="9841353" cy="849463"/>
          </a:xfrm>
          <a:prstGeom prst="rect">
            <a:avLst/>
          </a:prstGeom>
        </p:spPr>
        <p:txBody>
          <a:bodyPr/>
          <a:lstStyle>
            <a:lvl1pPr marL="0" indent="0">
              <a:buNone/>
              <a:defRPr sz="4800">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hu-HU" dirty="0"/>
              <a:t>Főcím</a:t>
            </a:r>
            <a:endParaRPr lang="en-US" dirty="0"/>
          </a:p>
        </p:txBody>
      </p:sp>
    </p:spTree>
    <p:extLst>
      <p:ext uri="{BB962C8B-B14F-4D97-AF65-F5344CB8AC3E}">
        <p14:creationId xmlns:p14="http://schemas.microsoft.com/office/powerpoint/2010/main" val="93262697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hasáb 1:2 arányban">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rm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269240" y="299559"/>
            <a:ext cx="11655840" cy="899665"/>
          </a:xfrm>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rmAutofit/>
          </a:bodyPr>
          <a:lstStyle>
            <a:lvl1pPr marL="0" indent="0">
              <a:buNone/>
              <a:defRPr kumimoji="0" lang="en-US" sz="2352"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245100669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ék cím">
    <p:spTree>
      <p:nvGrpSpPr>
        <p:cNvPr id="1" name=""/>
        <p:cNvGrpSpPr/>
        <p:nvPr/>
      </p:nvGrpSpPr>
      <p:grpSpPr>
        <a:xfrm>
          <a:off x="0" y="0"/>
          <a:ext cx="0" cy="0"/>
          <a:chOff x="0" y="0"/>
          <a:chExt cx="0" cy="0"/>
        </a:xfrm>
      </p:grpSpPr>
      <p:sp>
        <p:nvSpPr>
          <p:cNvPr id="3" name="Rectangle 16"/>
          <p:cNvSpPr/>
          <p:nvPr userDrawn="1"/>
        </p:nvSpPr>
        <p:spPr>
          <a:xfrm>
            <a:off x="3170" y="487"/>
            <a:ext cx="12191999" cy="889199"/>
          </a:xfrm>
          <a:prstGeom prst="rect">
            <a:avLst/>
          </a:prstGeom>
          <a:solidFill>
            <a:srgbClr val="0078E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1" tIns="137141" rIns="137141" bIns="137141" rtlCol="0" anchor="b"/>
          <a:lstStyle/>
          <a:p>
            <a:pPr defTabSz="685646">
              <a:spcBef>
                <a:spcPts val="224"/>
              </a:spcBef>
              <a:defRPr/>
            </a:pPr>
            <a:endParaRPr lang="en-US" sz="600" kern="0" dirty="0">
              <a:solidFill>
                <a:sysClr val="windowText" lastClr="000000"/>
              </a:solidFill>
              <a:latin typeface="Segoe UI Light" panose="020B0502040204020203" pitchFamily="34" charset="0"/>
              <a:ea typeface="Segoe UI" panose="020B0502040204020203" pitchFamily="34" charset="0"/>
              <a:cs typeface="Segoe UI" panose="020B0502040204020203" pitchFamily="34" charset="0"/>
            </a:endParaRPr>
          </a:p>
        </p:txBody>
      </p:sp>
      <p:sp>
        <p:nvSpPr>
          <p:cNvPr id="2" name="Cím 1"/>
          <p:cNvSpPr>
            <a:spLocks noGrp="1"/>
          </p:cNvSpPr>
          <p:nvPr>
            <p:ph type="title"/>
          </p:nvPr>
        </p:nvSpPr>
        <p:spPr>
          <a:xfrm>
            <a:off x="633044" y="128739"/>
            <a:ext cx="10758257" cy="683947"/>
          </a:xfrm>
        </p:spPr>
        <p:txBody>
          <a:bodyPr/>
          <a:lstStyle>
            <a:lvl1pPr>
              <a:defRPr>
                <a:solidFill>
                  <a:schemeClr val="bg1"/>
                </a:solidFill>
              </a:defRPr>
            </a:lvl1pPr>
          </a:lstStyle>
          <a:p>
            <a:r>
              <a:rPr lang="hu-HU" dirty="0"/>
              <a:t>Mintacím szerkesztése</a:t>
            </a:r>
          </a:p>
        </p:txBody>
      </p:sp>
      <p:grpSp>
        <p:nvGrpSpPr>
          <p:cNvPr id="10" name="Group 230"/>
          <p:cNvGrpSpPr/>
          <p:nvPr userDrawn="1"/>
        </p:nvGrpSpPr>
        <p:grpSpPr bwMode="auto">
          <a:xfrm>
            <a:off x="11277731" y="178167"/>
            <a:ext cx="882298" cy="550952"/>
            <a:chOff x="10085391" y="7151688"/>
            <a:chExt cx="4700584" cy="2663825"/>
          </a:xfrm>
        </p:grpSpPr>
        <p:sp>
          <p:nvSpPr>
            <p:cNvPr id="14" name="Freeform 8"/>
            <p:cNvSpPr>
              <a:spLocks/>
            </p:cNvSpPr>
            <p:nvPr userDrawn="1"/>
          </p:nvSpPr>
          <p:spPr bwMode="auto">
            <a:xfrm>
              <a:off x="10085391" y="7580311"/>
              <a:ext cx="2109786" cy="2235202"/>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15"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11" name="Freeform 5"/>
            <p:cNvSpPr>
              <a:spLocks noEditPoints="1"/>
            </p:cNvSpPr>
            <p:nvPr userDrawn="1"/>
          </p:nvSpPr>
          <p:spPr bwMode="auto">
            <a:xfrm>
              <a:off x="11945037" y="8018899"/>
              <a:ext cx="776288" cy="774699"/>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12" name="Freeform 6"/>
            <p:cNvSpPr>
              <a:spLocks noEditPoints="1"/>
            </p:cNvSpPr>
            <p:nvPr userDrawn="1"/>
          </p:nvSpPr>
          <p:spPr bwMode="auto">
            <a:xfrm>
              <a:off x="11220428" y="8556826"/>
              <a:ext cx="1060449" cy="1062040"/>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13" name="Freeform 7"/>
            <p:cNvSpPr>
              <a:spLocks noEditPoints="1"/>
            </p:cNvSpPr>
            <p:nvPr userDrawn="1"/>
          </p:nvSpPr>
          <p:spPr bwMode="auto">
            <a:xfrm>
              <a:off x="12468065" y="8253012"/>
              <a:ext cx="1547813" cy="1550989"/>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grpSp>
    </p:spTree>
    <p:extLst>
      <p:ext uri="{BB962C8B-B14F-4D97-AF65-F5344CB8AC3E}">
        <p14:creationId xmlns:p14="http://schemas.microsoft.com/office/powerpoint/2010/main" val="34089049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kiemelt elem">
    <p:spTree>
      <p:nvGrpSpPr>
        <p:cNvPr id="1" name=""/>
        <p:cNvGrpSpPr/>
        <p:nvPr/>
      </p:nvGrpSpPr>
      <p:grpSpPr>
        <a:xfrm>
          <a:off x="0" y="0"/>
          <a:ext cx="0" cy="0"/>
          <a:chOff x="0" y="0"/>
          <a:chExt cx="0" cy="0"/>
        </a:xfrm>
      </p:grpSpPr>
      <p:sp>
        <p:nvSpPr>
          <p:cNvPr id="8" name="Tartalom helye 7"/>
          <p:cNvSpPr>
            <a:spLocks noGrp="1"/>
          </p:cNvSpPr>
          <p:nvPr>
            <p:ph sz="quarter" idx="10"/>
          </p:nvPr>
        </p:nvSpPr>
        <p:spPr>
          <a:xfrm>
            <a:off x="266060" y="2987428"/>
            <a:ext cx="2735718" cy="2724051"/>
          </a:xfrm>
          <a:solidFill>
            <a:schemeClr val="tx1"/>
          </a:solidFill>
        </p:spPr>
        <p:txBody>
          <a:bodyPr/>
          <a:lstStyle>
            <a:lvl1pPr marL="0" indent="0">
              <a:buNone/>
              <a:defRPr sz="3200">
                <a:solidFill>
                  <a:schemeClr val="bg1"/>
                </a:solidFill>
              </a:defRPr>
            </a:lvl1pPr>
            <a:lvl2pPr>
              <a:defRPr sz="1800"/>
            </a:lvl2pPr>
            <a:lvl3pPr>
              <a:defRPr sz="1600"/>
            </a:lvl3pPr>
            <a:lvl4pPr>
              <a:defRPr sz="1400"/>
            </a:lvl4pPr>
            <a:lvl5pPr>
              <a:defRPr sz="1400"/>
            </a:lvl5pPr>
          </a:lstStyle>
          <a:p>
            <a:pPr lvl="0"/>
            <a:r>
              <a:rPr lang="hu-HU" dirty="0"/>
              <a:t>Minta</a:t>
            </a:r>
          </a:p>
        </p:txBody>
      </p:sp>
      <p:sp>
        <p:nvSpPr>
          <p:cNvPr id="2" name="Cím 1"/>
          <p:cNvSpPr>
            <a:spLocks noGrp="1"/>
          </p:cNvSpPr>
          <p:nvPr>
            <p:ph type="title"/>
          </p:nvPr>
        </p:nvSpPr>
        <p:spPr/>
        <p:txBody>
          <a:bodyPr/>
          <a:lstStyle/>
          <a:p>
            <a:r>
              <a:rPr lang="hu-HU" dirty="0"/>
              <a:t>Mintacím szerkesztése</a:t>
            </a:r>
          </a:p>
        </p:txBody>
      </p:sp>
      <p:sp>
        <p:nvSpPr>
          <p:cNvPr id="9" name="Tartalom helye 7"/>
          <p:cNvSpPr>
            <a:spLocks noGrp="1"/>
          </p:cNvSpPr>
          <p:nvPr>
            <p:ph sz="quarter" idx="11"/>
          </p:nvPr>
        </p:nvSpPr>
        <p:spPr>
          <a:xfrm>
            <a:off x="3231035" y="2987428"/>
            <a:ext cx="2735718" cy="2724051"/>
          </a:xfrm>
          <a:solidFill>
            <a:schemeClr val="tx1"/>
          </a:solidFill>
        </p:spPr>
        <p:txBody>
          <a:bodyPr/>
          <a:lstStyle>
            <a:lvl1pPr marL="0" indent="0">
              <a:buNone/>
              <a:defRPr sz="3200">
                <a:solidFill>
                  <a:schemeClr val="bg1"/>
                </a:solidFill>
              </a:defRPr>
            </a:lvl1pPr>
            <a:lvl2pPr>
              <a:defRPr sz="1800"/>
            </a:lvl2pPr>
            <a:lvl3pPr>
              <a:defRPr sz="1600"/>
            </a:lvl3pPr>
            <a:lvl4pPr>
              <a:defRPr sz="1400"/>
            </a:lvl4pPr>
            <a:lvl5pPr>
              <a:defRPr sz="1400"/>
            </a:lvl5pPr>
          </a:lstStyle>
          <a:p>
            <a:pPr lvl="0"/>
            <a:r>
              <a:rPr lang="hu-HU" dirty="0"/>
              <a:t>Minta</a:t>
            </a:r>
          </a:p>
        </p:txBody>
      </p:sp>
      <p:sp>
        <p:nvSpPr>
          <p:cNvPr id="10" name="Tartalom helye 7"/>
          <p:cNvSpPr>
            <a:spLocks noGrp="1"/>
          </p:cNvSpPr>
          <p:nvPr>
            <p:ph sz="quarter" idx="12"/>
          </p:nvPr>
        </p:nvSpPr>
        <p:spPr>
          <a:xfrm>
            <a:off x="6196010" y="2987428"/>
            <a:ext cx="2735718" cy="2724051"/>
          </a:xfrm>
          <a:solidFill>
            <a:schemeClr val="tx1"/>
          </a:solidFill>
        </p:spPr>
        <p:txBody>
          <a:bodyPr/>
          <a:lstStyle>
            <a:lvl1pPr marL="0" indent="0">
              <a:buNone/>
              <a:defRPr sz="3200">
                <a:solidFill>
                  <a:schemeClr val="bg1"/>
                </a:solidFill>
              </a:defRPr>
            </a:lvl1pPr>
            <a:lvl2pPr>
              <a:defRPr sz="1800"/>
            </a:lvl2pPr>
            <a:lvl3pPr>
              <a:defRPr sz="1600"/>
            </a:lvl3pPr>
            <a:lvl4pPr>
              <a:defRPr sz="1400"/>
            </a:lvl4pPr>
            <a:lvl5pPr>
              <a:defRPr sz="1400"/>
            </a:lvl5pPr>
          </a:lstStyle>
          <a:p>
            <a:pPr lvl="0"/>
            <a:r>
              <a:rPr lang="hu-HU" dirty="0"/>
              <a:t>Minta</a:t>
            </a:r>
          </a:p>
        </p:txBody>
      </p:sp>
      <p:sp>
        <p:nvSpPr>
          <p:cNvPr id="11" name="Tartalom helye 7"/>
          <p:cNvSpPr>
            <a:spLocks noGrp="1"/>
          </p:cNvSpPr>
          <p:nvPr>
            <p:ph sz="quarter" idx="13"/>
          </p:nvPr>
        </p:nvSpPr>
        <p:spPr>
          <a:xfrm>
            <a:off x="9160985" y="2987427"/>
            <a:ext cx="2735718" cy="2724051"/>
          </a:xfrm>
          <a:solidFill>
            <a:schemeClr val="tx1"/>
          </a:solidFill>
        </p:spPr>
        <p:txBody>
          <a:bodyPr/>
          <a:lstStyle>
            <a:lvl1pPr marL="0" indent="0">
              <a:buNone/>
              <a:defRPr sz="3200">
                <a:solidFill>
                  <a:schemeClr val="bg1"/>
                </a:solidFill>
              </a:defRPr>
            </a:lvl1pPr>
            <a:lvl2pPr>
              <a:defRPr sz="1800"/>
            </a:lvl2pPr>
            <a:lvl3pPr>
              <a:defRPr sz="1600"/>
            </a:lvl3pPr>
            <a:lvl4pPr>
              <a:defRPr sz="1400"/>
            </a:lvl4pPr>
            <a:lvl5pPr>
              <a:defRPr sz="1400"/>
            </a:lvl5pPr>
          </a:lstStyle>
          <a:p>
            <a:pPr lvl="0"/>
            <a:r>
              <a:rPr lang="hu-HU" dirty="0"/>
              <a:t>Minta</a:t>
            </a:r>
          </a:p>
        </p:txBody>
      </p:sp>
      <p:sp>
        <p:nvSpPr>
          <p:cNvPr id="13" name="Szöveg helye 12"/>
          <p:cNvSpPr>
            <a:spLocks noGrp="1"/>
          </p:cNvSpPr>
          <p:nvPr>
            <p:ph type="body" sz="quarter" idx="14" hasCustomPrompt="1"/>
          </p:nvPr>
        </p:nvSpPr>
        <p:spPr>
          <a:xfrm>
            <a:off x="266700" y="1557338"/>
            <a:ext cx="11658600" cy="727700"/>
          </a:xfrm>
        </p:spPr>
        <p:txBody>
          <a:bodyPr/>
          <a:lstStyle>
            <a:lvl1pPr marL="0" indent="0">
              <a:buNone/>
              <a:defRPr baseline="0">
                <a:solidFill>
                  <a:schemeClr val="accent1"/>
                </a:solidFill>
              </a:defRPr>
            </a:lvl1pPr>
            <a:lvl2pPr marL="336145" indent="0">
              <a:buNone/>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a:defRPr>
                <a:solidFill>
                  <a:schemeClr val="bg1">
                    <a:lumMod val="50000"/>
                  </a:schemeClr>
                </a:solidFill>
              </a:defRPr>
            </a:lvl5pPr>
          </a:lstStyle>
          <a:p>
            <a:pPr lvl="0"/>
            <a:r>
              <a:rPr lang="hu-HU" dirty="0"/>
              <a:t>Mintaszöveg szerkesztése Negyedik szint</a:t>
            </a:r>
          </a:p>
        </p:txBody>
      </p:sp>
    </p:spTree>
    <p:extLst>
      <p:ext uri="{BB962C8B-B14F-4D97-AF65-F5344CB8AC3E}">
        <p14:creationId xmlns:p14="http://schemas.microsoft.com/office/powerpoint/2010/main" val="320574805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kiemelt elem">
    <p:spTree>
      <p:nvGrpSpPr>
        <p:cNvPr id="1" name=""/>
        <p:cNvGrpSpPr/>
        <p:nvPr/>
      </p:nvGrpSpPr>
      <p:grpSpPr>
        <a:xfrm>
          <a:off x="0" y="0"/>
          <a:ext cx="0" cy="0"/>
          <a:chOff x="0" y="0"/>
          <a:chExt cx="0" cy="0"/>
        </a:xfrm>
      </p:grpSpPr>
      <p:sp>
        <p:nvSpPr>
          <p:cNvPr id="8" name="Tartalom helye 7"/>
          <p:cNvSpPr>
            <a:spLocks noGrp="1"/>
          </p:cNvSpPr>
          <p:nvPr>
            <p:ph sz="quarter" idx="10"/>
          </p:nvPr>
        </p:nvSpPr>
        <p:spPr>
          <a:xfrm>
            <a:off x="266060" y="2483767"/>
            <a:ext cx="3744696" cy="3820564"/>
          </a:xfrm>
          <a:solidFill>
            <a:schemeClr val="tx1"/>
          </a:solidFill>
        </p:spPr>
        <p:txBody>
          <a:bodyPr/>
          <a:lstStyle>
            <a:lvl1pPr marL="0" indent="0">
              <a:buNone/>
              <a:defRPr sz="3200">
                <a:solidFill>
                  <a:schemeClr val="bg1"/>
                </a:solidFill>
              </a:defRPr>
            </a:lvl1pPr>
            <a:lvl2pPr>
              <a:defRPr sz="1800"/>
            </a:lvl2pPr>
            <a:lvl3pPr>
              <a:defRPr sz="1600"/>
            </a:lvl3pPr>
            <a:lvl4pPr>
              <a:defRPr sz="1400"/>
            </a:lvl4pPr>
            <a:lvl5pPr>
              <a:defRPr sz="1400"/>
            </a:lvl5pPr>
          </a:lstStyle>
          <a:p>
            <a:pPr lvl="0"/>
            <a:r>
              <a:rPr lang="hu-HU" dirty="0"/>
              <a:t>Minta</a:t>
            </a:r>
          </a:p>
        </p:txBody>
      </p:sp>
      <p:sp>
        <p:nvSpPr>
          <p:cNvPr id="2" name="Cím 1"/>
          <p:cNvSpPr>
            <a:spLocks noGrp="1"/>
          </p:cNvSpPr>
          <p:nvPr>
            <p:ph type="title"/>
          </p:nvPr>
        </p:nvSpPr>
        <p:spPr/>
        <p:txBody>
          <a:bodyPr/>
          <a:lstStyle/>
          <a:p>
            <a:r>
              <a:rPr lang="hu-HU" dirty="0"/>
              <a:t>Mintacím szerkesztése</a:t>
            </a:r>
          </a:p>
        </p:txBody>
      </p:sp>
      <p:sp>
        <p:nvSpPr>
          <p:cNvPr id="13" name="Szöveg helye 12"/>
          <p:cNvSpPr>
            <a:spLocks noGrp="1"/>
          </p:cNvSpPr>
          <p:nvPr>
            <p:ph type="body" sz="quarter" idx="14" hasCustomPrompt="1"/>
          </p:nvPr>
        </p:nvSpPr>
        <p:spPr>
          <a:xfrm>
            <a:off x="266700" y="1426709"/>
            <a:ext cx="11658600" cy="627864"/>
          </a:xfrm>
        </p:spPr>
        <p:txBody>
          <a:bodyPr/>
          <a:lstStyle>
            <a:lvl1pPr marL="0" indent="0">
              <a:buNone/>
              <a:defRPr sz="3200" baseline="0">
                <a:solidFill>
                  <a:schemeClr val="accent1"/>
                </a:solidFill>
              </a:defRPr>
            </a:lvl1pPr>
            <a:lvl2pPr marL="336145" indent="0">
              <a:buNone/>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a:defRPr>
                <a:solidFill>
                  <a:schemeClr val="bg1">
                    <a:lumMod val="50000"/>
                  </a:schemeClr>
                </a:solidFill>
              </a:defRPr>
            </a:lvl5pPr>
          </a:lstStyle>
          <a:p>
            <a:pPr lvl="0"/>
            <a:r>
              <a:rPr lang="hu-HU" dirty="0"/>
              <a:t>Mintaszöveg szerkesztése Negyedik szint</a:t>
            </a:r>
          </a:p>
        </p:txBody>
      </p:sp>
      <p:sp>
        <p:nvSpPr>
          <p:cNvPr id="14" name="Tartalom helye 7"/>
          <p:cNvSpPr>
            <a:spLocks noGrp="1"/>
          </p:cNvSpPr>
          <p:nvPr>
            <p:ph sz="quarter" idx="15"/>
          </p:nvPr>
        </p:nvSpPr>
        <p:spPr>
          <a:xfrm>
            <a:off x="4223652" y="2483765"/>
            <a:ext cx="3744696" cy="3820564"/>
          </a:xfrm>
          <a:solidFill>
            <a:schemeClr val="tx1"/>
          </a:solidFill>
        </p:spPr>
        <p:txBody>
          <a:bodyPr/>
          <a:lstStyle>
            <a:lvl1pPr marL="0" indent="0">
              <a:buNone/>
              <a:defRPr sz="3200">
                <a:solidFill>
                  <a:schemeClr val="bg1"/>
                </a:solidFill>
              </a:defRPr>
            </a:lvl1pPr>
            <a:lvl2pPr>
              <a:defRPr sz="1800"/>
            </a:lvl2pPr>
            <a:lvl3pPr>
              <a:defRPr sz="1600"/>
            </a:lvl3pPr>
            <a:lvl4pPr>
              <a:defRPr sz="1400"/>
            </a:lvl4pPr>
            <a:lvl5pPr>
              <a:defRPr sz="1400"/>
            </a:lvl5pPr>
          </a:lstStyle>
          <a:p>
            <a:pPr lvl="0"/>
            <a:r>
              <a:rPr lang="hu-HU" dirty="0"/>
              <a:t>Minta</a:t>
            </a:r>
          </a:p>
        </p:txBody>
      </p:sp>
      <p:sp>
        <p:nvSpPr>
          <p:cNvPr id="15" name="Tartalom helye 7"/>
          <p:cNvSpPr>
            <a:spLocks noGrp="1"/>
          </p:cNvSpPr>
          <p:nvPr>
            <p:ph sz="quarter" idx="16"/>
          </p:nvPr>
        </p:nvSpPr>
        <p:spPr>
          <a:xfrm>
            <a:off x="8181244" y="2483025"/>
            <a:ext cx="3744696" cy="3820564"/>
          </a:xfrm>
          <a:solidFill>
            <a:schemeClr val="tx1"/>
          </a:solidFill>
        </p:spPr>
        <p:txBody>
          <a:bodyPr/>
          <a:lstStyle>
            <a:lvl1pPr marL="0" indent="0">
              <a:buNone/>
              <a:defRPr sz="3200">
                <a:solidFill>
                  <a:schemeClr val="bg1"/>
                </a:solidFill>
              </a:defRPr>
            </a:lvl1pPr>
            <a:lvl2pPr>
              <a:defRPr sz="1800"/>
            </a:lvl2pPr>
            <a:lvl3pPr>
              <a:defRPr sz="1600"/>
            </a:lvl3pPr>
            <a:lvl4pPr>
              <a:defRPr sz="1400"/>
            </a:lvl4pPr>
            <a:lvl5pPr>
              <a:defRPr sz="1400"/>
            </a:lvl5pPr>
          </a:lstStyle>
          <a:p>
            <a:pPr lvl="0"/>
            <a:r>
              <a:rPr lang="hu-HU" dirty="0"/>
              <a:t>Minta</a:t>
            </a:r>
          </a:p>
        </p:txBody>
      </p:sp>
    </p:spTree>
    <p:extLst>
      <p:ext uri="{BB962C8B-B14F-4D97-AF65-F5344CB8AC3E}">
        <p14:creationId xmlns:p14="http://schemas.microsoft.com/office/powerpoint/2010/main" val="192036274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kiemelt elem (színes)">
    <p:spTree>
      <p:nvGrpSpPr>
        <p:cNvPr id="1" name=""/>
        <p:cNvGrpSpPr/>
        <p:nvPr/>
      </p:nvGrpSpPr>
      <p:grpSpPr>
        <a:xfrm>
          <a:off x="0" y="0"/>
          <a:ext cx="0" cy="0"/>
          <a:chOff x="0" y="0"/>
          <a:chExt cx="0" cy="0"/>
        </a:xfrm>
      </p:grpSpPr>
      <p:sp>
        <p:nvSpPr>
          <p:cNvPr id="9" name="Rectangle 57"/>
          <p:cNvSpPr/>
          <p:nvPr userDrawn="1"/>
        </p:nvSpPr>
        <p:spPr bwMode="auto">
          <a:xfrm>
            <a:off x="4339048" y="1439668"/>
            <a:ext cx="3760786" cy="497189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194560" rIns="365760" bIns="365760" numCol="1" spcCol="0" rtlCol="0" fromWordArt="0" anchor="t" anchorCtr="0" forceAA="0" compatLnSpc="1">
            <a:prstTxWarp prst="textNoShape">
              <a:avLst/>
            </a:prstTxWarp>
            <a:noAutofit/>
          </a:bodyPr>
          <a:lstStyle/>
          <a:p>
            <a:pPr lvl="0" defTabSz="914102" fontAlgn="base">
              <a:spcBef>
                <a:spcPct val="0"/>
              </a:spcBef>
              <a:spcAft>
                <a:spcPts val="600"/>
              </a:spcAft>
            </a:pPr>
            <a:endParaRPr lang="en-US" sz="2000" dirty="0">
              <a:solidFill>
                <a:schemeClr val="bg1">
                  <a:lumMod val="95000"/>
                </a:schemeClr>
              </a:solidFill>
            </a:endParaRPr>
          </a:p>
        </p:txBody>
      </p:sp>
      <p:sp>
        <p:nvSpPr>
          <p:cNvPr id="7" name="Rectangle 5"/>
          <p:cNvSpPr/>
          <p:nvPr userDrawn="1"/>
        </p:nvSpPr>
        <p:spPr bwMode="auto">
          <a:xfrm>
            <a:off x="459607" y="1439668"/>
            <a:ext cx="3760786" cy="49718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194560" rIns="365760" bIns="365760" numCol="1" spcCol="0" rtlCol="0" fromWordArt="0" anchor="t" anchorCtr="0" forceAA="0" compatLnSpc="1">
            <a:prstTxWarp prst="textNoShape">
              <a:avLst/>
            </a:prstTxWarp>
            <a:noAutofit/>
          </a:bodyPr>
          <a:lstStyle/>
          <a:p>
            <a:pPr defTabSz="914102" fontAlgn="base">
              <a:spcBef>
                <a:spcPct val="0"/>
              </a:spcBef>
              <a:spcAft>
                <a:spcPts val="600"/>
              </a:spcAft>
            </a:pPr>
            <a:endParaRPr lang="en-US" sz="2000" dirty="0">
              <a:solidFill>
                <a:schemeClr val="bg1">
                  <a:lumMod val="95000"/>
                </a:schemeClr>
              </a:solidFill>
            </a:endParaRPr>
          </a:p>
        </p:txBody>
      </p:sp>
      <p:sp>
        <p:nvSpPr>
          <p:cNvPr id="4" name="Tartalom helye 3"/>
          <p:cNvSpPr>
            <a:spLocks noGrp="1"/>
          </p:cNvSpPr>
          <p:nvPr>
            <p:ph sz="quarter" idx="10" hasCustomPrompt="1"/>
          </p:nvPr>
        </p:nvSpPr>
        <p:spPr>
          <a:xfrm>
            <a:off x="680671" y="3585451"/>
            <a:ext cx="3378864" cy="2034403"/>
          </a:xfrm>
        </p:spPr>
        <p:txBody>
          <a:bodyPr/>
          <a:lstStyle>
            <a:lvl1pPr marL="0" indent="0">
              <a:buNone/>
              <a:defRPr sz="4000">
                <a:solidFill>
                  <a:schemeClr val="bg1"/>
                </a:solidFill>
              </a:defRPr>
            </a:lvl1pPr>
          </a:lstStyle>
          <a:p>
            <a:pPr defTabSz="914102" fontAlgn="base">
              <a:spcBef>
                <a:spcPct val="0"/>
              </a:spcBef>
              <a:spcAft>
                <a:spcPts val="600"/>
              </a:spcAft>
            </a:pPr>
            <a:r>
              <a:rPr lang="en-US" sz="2800" dirty="0">
                <a:solidFill>
                  <a:schemeClr val="bg1">
                    <a:lumMod val="95000"/>
                  </a:schemeClr>
                </a:solidFill>
                <a:latin typeface="+mj-lt"/>
                <a:ea typeface="Segoe UI" pitchFamily="34" charset="0"/>
                <a:cs typeface="Segoe UI" pitchFamily="34" charset="0"/>
              </a:rPr>
              <a:t>DX Azure Team</a:t>
            </a:r>
          </a:p>
          <a:p>
            <a:pPr marL="225425" indent="-225425" defTabSz="914102" fontAlgn="base">
              <a:spcBef>
                <a:spcPct val="0"/>
              </a:spcBef>
              <a:spcAft>
                <a:spcPct val="0"/>
              </a:spcAft>
              <a:buFont typeface="Wingdings" panose="05000000000000000000" pitchFamily="2" charset="2"/>
              <a:buChar char="§"/>
            </a:pPr>
            <a:r>
              <a:rPr lang="en-US" sz="2000" dirty="0">
                <a:solidFill>
                  <a:schemeClr val="bg1">
                    <a:lumMod val="95000"/>
                  </a:schemeClr>
                </a:solidFill>
              </a:rPr>
              <a:t>Envisioning</a:t>
            </a:r>
            <a:r>
              <a:rPr lang="en-US" sz="2000" dirty="0">
                <a:solidFill>
                  <a:schemeClr val="bg1">
                    <a:lumMod val="95000"/>
                  </a:schemeClr>
                </a:solidFill>
                <a:latin typeface="+mj-lt"/>
                <a:ea typeface="Segoe UI" pitchFamily="34" charset="0"/>
                <a:cs typeface="Segoe UI" pitchFamily="34" charset="0"/>
              </a:rPr>
              <a:t> </a:t>
            </a:r>
            <a:r>
              <a:rPr lang="en-US" sz="2000" dirty="0">
                <a:solidFill>
                  <a:schemeClr val="bg1">
                    <a:lumMod val="95000"/>
                  </a:schemeClr>
                </a:solidFill>
              </a:rPr>
              <a:t>Sessions</a:t>
            </a:r>
          </a:p>
          <a:p>
            <a:pPr marL="225425" indent="-225425" defTabSz="914102" fontAlgn="base">
              <a:spcBef>
                <a:spcPct val="0"/>
              </a:spcBef>
              <a:spcAft>
                <a:spcPct val="0"/>
              </a:spcAft>
              <a:buFont typeface="Wingdings" panose="05000000000000000000" pitchFamily="2" charset="2"/>
              <a:buChar char="§"/>
            </a:pPr>
            <a:r>
              <a:rPr lang="en-US" sz="2000" dirty="0">
                <a:solidFill>
                  <a:schemeClr val="bg1">
                    <a:lumMod val="95000"/>
                  </a:schemeClr>
                </a:solidFill>
              </a:rPr>
              <a:t>Architecture &amp; Design</a:t>
            </a:r>
          </a:p>
          <a:p>
            <a:pPr marL="225425" indent="-225425" defTabSz="914102" fontAlgn="base">
              <a:spcBef>
                <a:spcPct val="0"/>
              </a:spcBef>
              <a:spcAft>
                <a:spcPct val="0"/>
              </a:spcAft>
              <a:buFont typeface="Wingdings" panose="05000000000000000000" pitchFamily="2" charset="2"/>
              <a:buChar char="§"/>
            </a:pPr>
            <a:r>
              <a:rPr lang="en-US" sz="2000" dirty="0">
                <a:solidFill>
                  <a:schemeClr val="bg1">
                    <a:lumMod val="95000"/>
                  </a:schemeClr>
                </a:solidFill>
              </a:rPr>
              <a:t>POCs</a:t>
            </a:r>
          </a:p>
          <a:p>
            <a:pPr marL="225425" indent="-225425" defTabSz="914102" fontAlgn="base">
              <a:spcBef>
                <a:spcPct val="0"/>
              </a:spcBef>
              <a:spcAft>
                <a:spcPct val="0"/>
              </a:spcAft>
              <a:buFont typeface="Wingdings" panose="05000000000000000000" pitchFamily="2" charset="2"/>
              <a:buChar char="§"/>
            </a:pPr>
            <a:r>
              <a:rPr lang="en-US" sz="2000" dirty="0">
                <a:solidFill>
                  <a:schemeClr val="bg1">
                    <a:lumMod val="95000"/>
                  </a:schemeClr>
                </a:solidFill>
              </a:rPr>
              <a:t>Partner Investments</a:t>
            </a:r>
          </a:p>
          <a:p>
            <a:pPr marL="225425" indent="-225425" defTabSz="914102" fontAlgn="base">
              <a:spcBef>
                <a:spcPct val="0"/>
              </a:spcBef>
              <a:spcAft>
                <a:spcPct val="0"/>
              </a:spcAft>
              <a:buFont typeface="Wingdings" panose="05000000000000000000" pitchFamily="2" charset="2"/>
              <a:buChar char="§"/>
            </a:pPr>
            <a:r>
              <a:rPr lang="en-US" sz="2000" dirty="0">
                <a:solidFill>
                  <a:schemeClr val="bg1">
                    <a:lumMod val="95000"/>
                  </a:schemeClr>
                </a:solidFill>
              </a:rPr>
              <a:t>Go to Market Support</a:t>
            </a:r>
          </a:p>
        </p:txBody>
      </p:sp>
      <p:sp>
        <p:nvSpPr>
          <p:cNvPr id="2" name="Cím 1"/>
          <p:cNvSpPr>
            <a:spLocks noGrp="1"/>
          </p:cNvSpPr>
          <p:nvPr>
            <p:ph type="title"/>
          </p:nvPr>
        </p:nvSpPr>
        <p:spPr/>
        <p:txBody>
          <a:bodyPr/>
          <a:lstStyle/>
          <a:p>
            <a:r>
              <a:rPr lang="hu-HU" dirty="0"/>
              <a:t>Mintacím szerkesztése</a:t>
            </a:r>
          </a:p>
        </p:txBody>
      </p:sp>
      <p:sp>
        <p:nvSpPr>
          <p:cNvPr id="10" name="Rectangle 58"/>
          <p:cNvSpPr/>
          <p:nvPr userDrawn="1"/>
        </p:nvSpPr>
        <p:spPr bwMode="auto">
          <a:xfrm>
            <a:off x="8218489" y="1439668"/>
            <a:ext cx="3760786" cy="497189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194560" rIns="365760" bIns="365760" numCol="1" spcCol="0" rtlCol="0" fromWordArt="0" anchor="t" anchorCtr="0" forceAA="0" compatLnSpc="1">
            <a:prstTxWarp prst="textNoShape">
              <a:avLst/>
            </a:prstTxWarp>
            <a:noAutofit/>
          </a:bodyPr>
          <a:lstStyle/>
          <a:p>
            <a:pPr defTabSz="914102" fontAlgn="base">
              <a:spcBef>
                <a:spcPct val="0"/>
              </a:spcBef>
              <a:spcAft>
                <a:spcPts val="600"/>
              </a:spcAft>
            </a:pPr>
            <a:endParaRPr lang="en-US" sz="2000" dirty="0">
              <a:solidFill>
                <a:schemeClr val="bg1">
                  <a:lumMod val="95000"/>
                </a:schemeClr>
              </a:solidFill>
            </a:endParaRPr>
          </a:p>
        </p:txBody>
      </p:sp>
      <p:sp>
        <p:nvSpPr>
          <p:cNvPr id="12" name="Tartalom helye 3"/>
          <p:cNvSpPr>
            <a:spLocks noGrp="1"/>
          </p:cNvSpPr>
          <p:nvPr>
            <p:ph sz="quarter" idx="11" hasCustomPrompt="1"/>
          </p:nvPr>
        </p:nvSpPr>
        <p:spPr>
          <a:xfrm>
            <a:off x="4530009" y="3585450"/>
            <a:ext cx="3378864" cy="1203406"/>
          </a:xfrm>
        </p:spPr>
        <p:txBody>
          <a:bodyPr/>
          <a:lstStyle>
            <a:lvl1pPr marL="0" indent="0">
              <a:buNone/>
              <a:defRPr sz="2800">
                <a:solidFill>
                  <a:schemeClr val="bg1"/>
                </a:solidFill>
              </a:defRPr>
            </a:lvl1pPr>
          </a:lstStyle>
          <a:p>
            <a:pPr lvl="0" defTabSz="914102" fontAlgn="base">
              <a:spcBef>
                <a:spcPct val="0"/>
              </a:spcBef>
              <a:spcAft>
                <a:spcPts val="600"/>
              </a:spcAft>
            </a:pPr>
            <a:r>
              <a:rPr lang="en-US" sz="2800" dirty="0">
                <a:solidFill>
                  <a:schemeClr val="bg1">
                    <a:lumMod val="95000"/>
                  </a:schemeClr>
                </a:solidFill>
                <a:latin typeface="+mj-lt"/>
                <a:ea typeface="Segoe UI" pitchFamily="34" charset="0"/>
                <a:cs typeface="Segoe UI" pitchFamily="34" charset="0"/>
              </a:rPr>
              <a:t>Cloud ISVs</a:t>
            </a:r>
          </a:p>
          <a:p>
            <a:pPr lvl="0" fontAlgn="base">
              <a:spcBef>
                <a:spcPct val="0"/>
              </a:spcBef>
              <a:spcAft>
                <a:spcPct val="0"/>
              </a:spcAft>
            </a:pPr>
            <a:r>
              <a:rPr lang="en-US" sz="2000" dirty="0">
                <a:solidFill>
                  <a:schemeClr val="bg1">
                    <a:lumMod val="95000"/>
                  </a:schemeClr>
                </a:solidFill>
              </a:rPr>
              <a:t>Looking to build and grow business through the Cloud</a:t>
            </a:r>
          </a:p>
        </p:txBody>
      </p:sp>
      <p:sp>
        <p:nvSpPr>
          <p:cNvPr id="16" name="Tartalom helye 3"/>
          <p:cNvSpPr>
            <a:spLocks noGrp="1"/>
          </p:cNvSpPr>
          <p:nvPr>
            <p:ph sz="quarter" idx="12" hasCustomPrompt="1"/>
          </p:nvPr>
        </p:nvSpPr>
        <p:spPr>
          <a:xfrm>
            <a:off x="8409450" y="3585450"/>
            <a:ext cx="3378864" cy="1203406"/>
          </a:xfrm>
        </p:spPr>
        <p:txBody>
          <a:bodyPr/>
          <a:lstStyle>
            <a:lvl1pPr marL="0" indent="0">
              <a:buNone/>
              <a:defRPr sz="2800">
                <a:solidFill>
                  <a:schemeClr val="bg1"/>
                </a:solidFill>
              </a:defRPr>
            </a:lvl1pPr>
          </a:lstStyle>
          <a:p>
            <a:pPr lvl="0" defTabSz="914102" fontAlgn="base">
              <a:spcBef>
                <a:spcPct val="0"/>
              </a:spcBef>
              <a:spcAft>
                <a:spcPts val="600"/>
              </a:spcAft>
            </a:pPr>
            <a:r>
              <a:rPr lang="en-US" sz="2800" dirty="0">
                <a:solidFill>
                  <a:schemeClr val="bg1">
                    <a:lumMod val="95000"/>
                  </a:schemeClr>
                </a:solidFill>
                <a:latin typeface="+mj-lt"/>
                <a:ea typeface="Segoe UI" pitchFamily="34" charset="0"/>
                <a:cs typeface="Segoe UI" pitchFamily="34" charset="0"/>
              </a:rPr>
              <a:t>Cloud ISVs</a:t>
            </a:r>
          </a:p>
          <a:p>
            <a:pPr lvl="0" fontAlgn="base">
              <a:spcBef>
                <a:spcPct val="0"/>
              </a:spcBef>
              <a:spcAft>
                <a:spcPct val="0"/>
              </a:spcAft>
            </a:pPr>
            <a:r>
              <a:rPr lang="en-US" sz="2000" dirty="0">
                <a:solidFill>
                  <a:schemeClr val="bg1">
                    <a:lumMod val="95000"/>
                  </a:schemeClr>
                </a:solidFill>
              </a:rPr>
              <a:t>Looking to build and grow business through the Cloud</a:t>
            </a:r>
          </a:p>
        </p:txBody>
      </p:sp>
    </p:spTree>
    <p:extLst>
      <p:ext uri="{BB962C8B-B14F-4D97-AF65-F5344CB8AC3E}">
        <p14:creationId xmlns:p14="http://schemas.microsoft.com/office/powerpoint/2010/main" val="182796261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rapéz kép + szöve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3" y="2980724"/>
            <a:ext cx="7171402" cy="896552"/>
          </a:xfrm>
        </p:spPr>
        <p:txBody>
          <a:bodyPr vert="horz" wrap="square" lIns="182880" tIns="146304" rIns="182880" bIns="146304" rtlCol="0" anchor="ctr">
            <a:noAutofit/>
          </a:bodyPr>
          <a:lstStyle>
            <a:lvl1pPr>
              <a:defRPr lang="en-US" sz="3528"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240"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5" name="Title 5"/>
          <p:cNvSpPr>
            <a:spLocks noGrp="1"/>
          </p:cNvSpPr>
          <p:nvPr>
            <p:ph type="title"/>
          </p:nvPr>
        </p:nvSpPr>
        <p:spPr>
          <a:xfrm>
            <a:off x="269240" y="289511"/>
            <a:ext cx="11655840" cy="899665"/>
          </a:xfrm>
        </p:spPr>
        <p:txBody>
          <a:bodyPr/>
          <a:lstStyle/>
          <a:p>
            <a:r>
              <a:rPr lang="en-US"/>
              <a:t>Click to edit Master title style</a:t>
            </a:r>
          </a:p>
        </p:txBody>
      </p:sp>
    </p:spTree>
    <p:extLst>
      <p:ext uri="{BB962C8B-B14F-4D97-AF65-F5344CB8AC3E}">
        <p14:creationId xmlns:p14="http://schemas.microsoft.com/office/powerpoint/2010/main" val="149707247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rapéz képek (folyamat)">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8"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8"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16090411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Üres">
    <p:spTree>
      <p:nvGrpSpPr>
        <p:cNvPr id="1" name=""/>
        <p:cNvGrpSpPr/>
        <p:nvPr/>
      </p:nvGrpSpPr>
      <p:grpSpPr>
        <a:xfrm>
          <a:off x="0" y="0"/>
          <a:ext cx="0" cy="0"/>
          <a:chOff x="0" y="0"/>
          <a:chExt cx="0" cy="0"/>
        </a:xfrm>
      </p:grpSpPr>
      <p:sp>
        <p:nvSpPr>
          <p:cNvPr id="2" name="Téglalap 1"/>
          <p:cNvSpPr/>
          <p:nvPr userDrawn="1"/>
        </p:nvSpPr>
        <p:spPr bwMode="auto">
          <a:xfrm>
            <a:off x="10610335" y="222422"/>
            <a:ext cx="1276865" cy="757881"/>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2520860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ejezetcím (szürk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268586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ejezetcím (világoské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255913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déze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0"/>
            <a:ext cx="9860672" cy="899665"/>
          </a:xfrm>
        </p:spPr>
        <p:txBody>
          <a:bodyPr/>
          <a:lstStyle>
            <a:lvl1pPr marL="228719" indent="-228719">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473338387"/>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ejezetcím (sötétkék)">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991091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5390917"/>
          </a:xfrm>
        </p:spPr>
        <p:txBody>
          <a:bodyPr>
            <a:norm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79417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ím 1">
    <p:bg>
      <p:bgPr>
        <a:solidFill>
          <a:srgbClr val="0078D7"/>
        </a:solidFill>
        <a:effectLst/>
      </p:bgPr>
    </p:bg>
    <p:spTree>
      <p:nvGrpSpPr>
        <p:cNvPr id="1" name=""/>
        <p:cNvGrpSpPr/>
        <p:nvPr/>
      </p:nvGrpSpPr>
      <p:grpSpPr>
        <a:xfrm>
          <a:off x="0" y="0"/>
          <a:ext cx="0" cy="0"/>
          <a:chOff x="0" y="0"/>
          <a:chExt cx="0" cy="0"/>
        </a:xfrm>
      </p:grpSpPr>
      <p:sp>
        <p:nvSpPr>
          <p:cNvPr id="26" name="Szöveg helye 7"/>
          <p:cNvSpPr>
            <a:spLocks noGrp="1"/>
          </p:cNvSpPr>
          <p:nvPr>
            <p:ph type="body" sz="quarter" idx="16" hasCustomPrompt="1"/>
          </p:nvPr>
        </p:nvSpPr>
        <p:spPr>
          <a:xfrm>
            <a:off x="348295" y="3937114"/>
            <a:ext cx="5032626" cy="536915"/>
          </a:xfrm>
        </p:spPr>
        <p:txBody>
          <a:bodyPr>
            <a:normAutofit/>
          </a:bodyPr>
          <a:lstStyle>
            <a:lvl1pPr marL="0" indent="0">
              <a:buNone/>
              <a:defRPr sz="3140">
                <a:solidFill>
                  <a:schemeClr val="tx1"/>
                </a:solidFill>
                <a:latin typeface="+mn-lt"/>
              </a:defRPr>
            </a:lvl1pPr>
          </a:lstStyle>
          <a:p>
            <a:pPr lvl="0"/>
            <a:r>
              <a:rPr lang="hu-HU" dirty="0"/>
              <a:t>Alcím / előadó</a:t>
            </a:r>
          </a:p>
        </p:txBody>
      </p:sp>
      <p:grpSp>
        <p:nvGrpSpPr>
          <p:cNvPr id="13" name="Group 12"/>
          <p:cNvGrpSpPr/>
          <p:nvPr userDrawn="1"/>
        </p:nvGrpSpPr>
        <p:grpSpPr>
          <a:xfrm>
            <a:off x="5516880" y="2514600"/>
            <a:ext cx="4343400" cy="4343400"/>
            <a:chOff x="973969" y="893633"/>
            <a:chExt cx="4846320" cy="4846320"/>
          </a:xfrm>
        </p:grpSpPr>
        <p:sp>
          <p:nvSpPr>
            <p:cNvPr id="14" name="Rectangle 13"/>
            <p:cNvSpPr/>
            <p:nvPr/>
          </p:nvSpPr>
          <p:spPr bwMode="auto">
            <a:xfrm>
              <a:off x="973969" y="893633"/>
              <a:ext cx="4846320" cy="484632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grpSp>
          <p:nvGrpSpPr>
            <p:cNvPr id="15" name="Group 14"/>
            <p:cNvGrpSpPr/>
            <p:nvPr/>
          </p:nvGrpSpPr>
          <p:grpSpPr>
            <a:xfrm>
              <a:off x="1277373" y="1718452"/>
              <a:ext cx="4239513" cy="3196683"/>
              <a:chOff x="4195002" y="1782502"/>
              <a:chExt cx="4850738" cy="3657560"/>
            </a:xfrm>
          </p:grpSpPr>
          <p:sp>
            <p:nvSpPr>
              <p:cNvPr id="16" name="Freeform 15"/>
              <p:cNvSpPr>
                <a:spLocks noChangeAspect="1" noEditPoints="1"/>
              </p:cNvSpPr>
              <p:nvPr/>
            </p:nvSpPr>
            <p:spPr bwMode="black">
              <a:xfrm>
                <a:off x="4195002" y="1782502"/>
                <a:ext cx="4850738" cy="3021128"/>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1440" tIns="45720" rIns="91440" bIns="45720" numCol="1" anchor="ctr" anchorCtr="0" compatLnSpc="1">
                <a:prstTxWarp prst="textNoShape">
                  <a:avLst/>
                </a:prstTxWarp>
              </a:bodyPr>
              <a:lstStyle/>
              <a:p>
                <a:pPr algn="ctr"/>
                <a:endParaRPr lang="en-US" sz="1600" dirty="0">
                  <a:solidFill>
                    <a:schemeClr val="tx1"/>
                  </a:solidFill>
                </a:endParaRPr>
              </a:p>
            </p:txBody>
          </p:sp>
          <p:sp>
            <p:nvSpPr>
              <p:cNvPr id="17" name="Freeform 16"/>
              <p:cNvSpPr>
                <a:spLocks noChangeAspect="1"/>
              </p:cNvSpPr>
              <p:nvPr/>
            </p:nvSpPr>
            <p:spPr bwMode="auto">
              <a:xfrm>
                <a:off x="6892270" y="4166400"/>
                <a:ext cx="385007" cy="1084299"/>
              </a:xfrm>
              <a:custGeom>
                <a:avLst/>
                <a:gdLst>
                  <a:gd name="connsiteX0" fmla="*/ 0 w 457195"/>
                  <a:gd name="connsiteY0" fmla="*/ 0 h 1287604"/>
                  <a:gd name="connsiteX1" fmla="*/ 38344 w 457195"/>
                  <a:gd name="connsiteY1" fmla="*/ 11903 h 1287604"/>
                  <a:gd name="connsiteX2" fmla="*/ 457195 w 457195"/>
                  <a:gd name="connsiteY2" fmla="*/ 643802 h 1287604"/>
                  <a:gd name="connsiteX3" fmla="*/ 38344 w 457195"/>
                  <a:gd name="connsiteY3" fmla="*/ 1275701 h 1287604"/>
                  <a:gd name="connsiteX4" fmla="*/ 0 w 457195"/>
                  <a:gd name="connsiteY4" fmla="*/ 1287604 h 1287604"/>
                  <a:gd name="connsiteX5" fmla="*/ 0 w 457195"/>
                  <a:gd name="connsiteY5" fmla="*/ 1089080 h 1287604"/>
                  <a:gd name="connsiteX6" fmla="*/ 52444 w 457195"/>
                  <a:gd name="connsiteY6" fmla="*/ 1060614 h 1287604"/>
                  <a:gd name="connsiteX7" fmla="*/ 274061 w 457195"/>
                  <a:gd name="connsiteY7" fmla="*/ 643802 h 1287604"/>
                  <a:gd name="connsiteX8" fmla="*/ 52444 w 457195"/>
                  <a:gd name="connsiteY8" fmla="*/ 226990 h 1287604"/>
                  <a:gd name="connsiteX9" fmla="*/ 0 w 457195"/>
                  <a:gd name="connsiteY9" fmla="*/ 198525 h 128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195" h="1287604">
                    <a:moveTo>
                      <a:pt x="0" y="0"/>
                    </a:moveTo>
                    <a:lnTo>
                      <a:pt x="38344" y="11903"/>
                    </a:lnTo>
                    <a:cubicBezTo>
                      <a:pt x="284485" y="116012"/>
                      <a:pt x="457195" y="359738"/>
                      <a:pt x="457195" y="643802"/>
                    </a:cubicBezTo>
                    <a:cubicBezTo>
                      <a:pt x="457195" y="927866"/>
                      <a:pt x="284485" y="1171592"/>
                      <a:pt x="38344" y="1275701"/>
                    </a:cubicBezTo>
                    <a:lnTo>
                      <a:pt x="0" y="1287604"/>
                    </a:lnTo>
                    <a:lnTo>
                      <a:pt x="0" y="1089080"/>
                    </a:lnTo>
                    <a:lnTo>
                      <a:pt x="52444" y="1060614"/>
                    </a:lnTo>
                    <a:cubicBezTo>
                      <a:pt x="186152" y="970283"/>
                      <a:pt x="274061" y="817308"/>
                      <a:pt x="274061" y="643802"/>
                    </a:cubicBezTo>
                    <a:cubicBezTo>
                      <a:pt x="274061" y="470296"/>
                      <a:pt x="186152" y="317322"/>
                      <a:pt x="52444" y="226990"/>
                    </a:cubicBezTo>
                    <a:lnTo>
                      <a:pt x="0" y="198525"/>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solidFill>
                    <a:schemeClr val="tx1"/>
                  </a:solidFill>
                  <a:ea typeface="Segoe UI" pitchFamily="34" charset="0"/>
                  <a:cs typeface="Segoe UI" pitchFamily="34" charset="0"/>
                </a:endParaRPr>
              </a:p>
            </p:txBody>
          </p:sp>
          <p:sp>
            <p:nvSpPr>
              <p:cNvPr id="18" name="Freeform 17"/>
              <p:cNvSpPr/>
              <p:nvPr/>
            </p:nvSpPr>
            <p:spPr bwMode="auto">
              <a:xfrm>
                <a:off x="6733272" y="3977037"/>
                <a:ext cx="731512" cy="1463025"/>
              </a:xfrm>
              <a:custGeom>
                <a:avLst/>
                <a:gdLst>
                  <a:gd name="connsiteX0" fmla="*/ 0 w 868670"/>
                  <a:gd name="connsiteY0" fmla="*/ 0 h 1737340"/>
                  <a:gd name="connsiteX1" fmla="*/ 868670 w 868670"/>
                  <a:gd name="connsiteY1" fmla="*/ 868670 h 1737340"/>
                  <a:gd name="connsiteX2" fmla="*/ 0 w 868670"/>
                  <a:gd name="connsiteY2" fmla="*/ 1737340 h 1737340"/>
                  <a:gd name="connsiteX3" fmla="*/ 0 w 868670"/>
                  <a:gd name="connsiteY3" fmla="*/ 1504571 h 1737340"/>
                  <a:gd name="connsiteX4" fmla="*/ 635901 w 868670"/>
                  <a:gd name="connsiteY4" fmla="*/ 868670 h 1737340"/>
                  <a:gd name="connsiteX5" fmla="*/ 0 w 868670"/>
                  <a:gd name="connsiteY5" fmla="*/ 232769 h 173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8670" h="1737340">
                    <a:moveTo>
                      <a:pt x="0" y="0"/>
                    </a:moveTo>
                    <a:cubicBezTo>
                      <a:pt x="479753" y="0"/>
                      <a:pt x="868670" y="388917"/>
                      <a:pt x="868670" y="868670"/>
                    </a:cubicBezTo>
                    <a:cubicBezTo>
                      <a:pt x="868670" y="1348423"/>
                      <a:pt x="479753" y="1737340"/>
                      <a:pt x="0" y="1737340"/>
                    </a:cubicBezTo>
                    <a:lnTo>
                      <a:pt x="0" y="1504571"/>
                    </a:lnTo>
                    <a:cubicBezTo>
                      <a:pt x="351198" y="1504571"/>
                      <a:pt x="635901" y="1219868"/>
                      <a:pt x="635901" y="868670"/>
                    </a:cubicBezTo>
                    <a:cubicBezTo>
                      <a:pt x="635901" y="517472"/>
                      <a:pt x="351198" y="232769"/>
                      <a:pt x="0" y="23276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solidFill>
                    <a:schemeClr val="tx1"/>
                  </a:solidFill>
                  <a:ea typeface="Segoe UI" pitchFamily="34" charset="0"/>
                  <a:cs typeface="Segoe UI" pitchFamily="34" charset="0"/>
                </a:endParaRPr>
              </a:p>
            </p:txBody>
          </p:sp>
          <p:sp>
            <p:nvSpPr>
              <p:cNvPr id="19" name="Oval 18"/>
              <p:cNvSpPr>
                <a:spLocks noChangeAspect="1"/>
              </p:cNvSpPr>
              <p:nvPr/>
            </p:nvSpPr>
            <p:spPr bwMode="auto">
              <a:xfrm>
                <a:off x="6285603" y="4285037"/>
                <a:ext cx="847024" cy="84702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8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230" name="Freeform 229"/>
          <p:cNvSpPr>
            <a:spLocks/>
          </p:cNvSpPr>
          <p:nvPr userDrawn="1"/>
        </p:nvSpPr>
        <p:spPr bwMode="auto">
          <a:xfrm>
            <a:off x="10099224" y="1920989"/>
            <a:ext cx="1204125" cy="489450"/>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solidFill>
                <a:schemeClr val="tx1"/>
              </a:solidFill>
            </a:endParaRPr>
          </a:p>
        </p:txBody>
      </p:sp>
      <p:grpSp>
        <p:nvGrpSpPr>
          <p:cNvPr id="231" name="Group 230"/>
          <p:cNvGrpSpPr/>
          <p:nvPr userDrawn="1"/>
        </p:nvGrpSpPr>
        <p:grpSpPr bwMode="auto">
          <a:xfrm>
            <a:off x="6863825" y="1664770"/>
            <a:ext cx="2629271" cy="1038490"/>
            <a:chOff x="8040688" y="7151688"/>
            <a:chExt cx="6745287" cy="2663825"/>
          </a:xfrm>
        </p:grpSpPr>
        <p:sp>
          <p:nvSpPr>
            <p:cNvPr id="232" name="Freeform 5"/>
            <p:cNvSpPr>
              <a:spLocks noEditPoints="1"/>
            </p:cNvSpPr>
            <p:nvPr userDrawn="1"/>
          </p:nvSpPr>
          <p:spPr bwMode="auto">
            <a:xfrm>
              <a:off x="10498138" y="7808913"/>
              <a:ext cx="776287" cy="77470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233" name="Freeform 6"/>
            <p:cNvSpPr>
              <a:spLocks noEditPoints="1"/>
            </p:cNvSpPr>
            <p:nvPr userDrawn="1"/>
          </p:nvSpPr>
          <p:spPr bwMode="auto">
            <a:xfrm>
              <a:off x="9758363" y="8366126"/>
              <a:ext cx="1060450" cy="1062038"/>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234" name="Freeform 7"/>
            <p:cNvSpPr>
              <a:spLocks noEditPoints="1"/>
            </p:cNvSpPr>
            <p:nvPr userDrawn="1"/>
          </p:nvSpPr>
          <p:spPr bwMode="auto">
            <a:xfrm>
              <a:off x="11022013" y="8059738"/>
              <a:ext cx="1547812" cy="155098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235" name="Freeform 8"/>
            <p:cNvSpPr>
              <a:spLocks/>
            </p:cNvSpPr>
            <p:nvPr userDrawn="1"/>
          </p:nvSpPr>
          <p:spPr bwMode="auto">
            <a:xfrm>
              <a:off x="8040688" y="7580313"/>
              <a:ext cx="2109787" cy="2235200"/>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236"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grpSp>
      <p:sp>
        <p:nvSpPr>
          <p:cNvPr id="238" name="Freeform 237"/>
          <p:cNvSpPr>
            <a:spLocks/>
          </p:cNvSpPr>
          <p:nvPr userDrawn="1"/>
        </p:nvSpPr>
        <p:spPr bwMode="auto">
          <a:xfrm flipH="1">
            <a:off x="5903395" y="1542100"/>
            <a:ext cx="717132" cy="291498"/>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solidFill>
                <a:schemeClr val="tx1"/>
              </a:solidFill>
            </a:endParaRPr>
          </a:p>
        </p:txBody>
      </p:sp>
      <p:sp>
        <p:nvSpPr>
          <p:cNvPr id="2" name="Cím 1"/>
          <p:cNvSpPr>
            <a:spLocks noGrp="1"/>
          </p:cNvSpPr>
          <p:nvPr>
            <p:ph type="title" hasCustomPrompt="1"/>
          </p:nvPr>
        </p:nvSpPr>
        <p:spPr>
          <a:xfrm>
            <a:off x="348295" y="2107735"/>
            <a:ext cx="5089379" cy="889036"/>
          </a:xfrm>
        </p:spPr>
        <p:txBody>
          <a:bodyPr>
            <a:noAutofit/>
          </a:bodyPr>
          <a:lstStyle>
            <a:lvl1pPr>
              <a:defRPr sz="5200">
                <a:solidFill>
                  <a:schemeClr val="tx1"/>
                </a:solidFill>
              </a:defRPr>
            </a:lvl1pPr>
          </a:lstStyle>
          <a:p>
            <a:r>
              <a:rPr lang="hu-HU" dirty="0"/>
              <a:t>Cím</a:t>
            </a:r>
          </a:p>
        </p:txBody>
      </p:sp>
    </p:spTree>
    <p:extLst>
      <p:ext uri="{BB962C8B-B14F-4D97-AF65-F5344CB8AC3E}">
        <p14:creationId xmlns:p14="http://schemas.microsoft.com/office/powerpoint/2010/main" val="2250259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ím 2">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hu-HU" dirty="0"/>
              <a:t>Cím</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hu-HU" dirty="0"/>
              <a:t>Alcím / Előadó</a:t>
            </a:r>
            <a:endParaRPr lang="en-US" dirty="0"/>
          </a:p>
        </p:txBody>
      </p:sp>
    </p:spTree>
    <p:extLst>
      <p:ext uri="{BB962C8B-B14F-4D97-AF65-F5344CB8AC3E}">
        <p14:creationId xmlns:p14="http://schemas.microsoft.com/office/powerpoint/2010/main" val="32450735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Kiemelt felsorolás">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2431"/>
            <a:ext cx="12192000" cy="6853138"/>
          </a:xfrm>
          <a:prstGeom prst="rect">
            <a:avLst/>
          </a:prstGeom>
        </p:spPr>
      </p:pic>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662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9" name="Rectangle 8"/>
          <p:cNvSpPr/>
          <p:nvPr userDrawn="1"/>
        </p:nvSpPr>
        <p:spPr bwMode="auto">
          <a:xfrm>
            <a:off x="272353" y="291072"/>
            <a:ext cx="6271860" cy="6275863"/>
          </a:xfrm>
          <a:prstGeom prst="rect">
            <a:avLst/>
          </a:prstGeom>
          <a:solidFill>
            <a:srgbClr val="0078D7">
              <a:alpha val="9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US" sz="2307"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itle 1"/>
          <p:cNvSpPr>
            <a:spLocks noGrp="1"/>
          </p:cNvSpPr>
          <p:nvPr>
            <p:ph type="ctrTitle" hasCustomPrompt="1"/>
          </p:nvPr>
        </p:nvSpPr>
        <p:spPr>
          <a:xfrm>
            <a:off x="319603" y="1428403"/>
            <a:ext cx="5378548" cy="879910"/>
          </a:xfrm>
          <a:prstGeom prst="rect">
            <a:avLst/>
          </a:prstGeom>
        </p:spPr>
        <p:txBody>
          <a:bodyPr/>
          <a:lstStyle>
            <a:lvl1pPr>
              <a:defRPr sz="4997" baseline="0">
                <a:solidFill>
                  <a:schemeClr val="bg1"/>
                </a:solidFill>
              </a:defRPr>
            </a:lvl1pPr>
          </a:lstStyle>
          <a:p>
            <a:r>
              <a:rPr lang="hu-HU" dirty="0"/>
              <a:t>Cím</a:t>
            </a:r>
            <a:endParaRPr lang="en-US" dirty="0"/>
          </a:p>
        </p:txBody>
      </p:sp>
      <p:sp>
        <p:nvSpPr>
          <p:cNvPr id="11" name="Subtitle 2"/>
          <p:cNvSpPr>
            <a:spLocks noGrp="1"/>
          </p:cNvSpPr>
          <p:nvPr>
            <p:ph type="subTitle" idx="1" hasCustomPrompt="1"/>
          </p:nvPr>
        </p:nvSpPr>
        <p:spPr>
          <a:xfrm>
            <a:off x="319662" y="4353453"/>
            <a:ext cx="5378486" cy="1034782"/>
          </a:xfrm>
          <a:prstGeom prst="rect">
            <a:avLst/>
          </a:prstGeom>
        </p:spPr>
        <p:txBody>
          <a:bodyPr/>
          <a:lstStyle>
            <a:lvl1pPr marL="0" indent="0" algn="l">
              <a:lnSpc>
                <a:spcPts val="2595"/>
              </a:lnSpc>
              <a:buNone/>
              <a:defRPr sz="2115">
                <a:solidFill>
                  <a:schemeClr val="bg1"/>
                </a:solidFill>
                <a:latin typeface="+mj-lt"/>
              </a:defRPr>
            </a:lvl1pPr>
            <a:lvl2pPr marL="439279" indent="0" algn="ctr">
              <a:buNone/>
              <a:defRPr>
                <a:solidFill>
                  <a:schemeClr val="tx1">
                    <a:tint val="75000"/>
                  </a:schemeClr>
                </a:solidFill>
              </a:defRPr>
            </a:lvl2pPr>
            <a:lvl3pPr marL="878559" indent="0" algn="ctr">
              <a:buNone/>
              <a:defRPr>
                <a:solidFill>
                  <a:schemeClr val="tx1">
                    <a:tint val="75000"/>
                  </a:schemeClr>
                </a:solidFill>
              </a:defRPr>
            </a:lvl3pPr>
            <a:lvl4pPr marL="1317838" indent="0" algn="ctr">
              <a:buNone/>
              <a:defRPr>
                <a:solidFill>
                  <a:schemeClr val="tx1">
                    <a:tint val="75000"/>
                  </a:schemeClr>
                </a:solidFill>
              </a:defRPr>
            </a:lvl4pPr>
            <a:lvl5pPr marL="1757118" indent="0" algn="ctr">
              <a:buNone/>
              <a:defRPr>
                <a:solidFill>
                  <a:schemeClr val="tx1">
                    <a:tint val="75000"/>
                  </a:schemeClr>
                </a:solidFill>
              </a:defRPr>
            </a:lvl5pPr>
            <a:lvl6pPr marL="2196396" indent="0" algn="ctr">
              <a:buNone/>
              <a:defRPr>
                <a:solidFill>
                  <a:schemeClr val="tx1">
                    <a:tint val="75000"/>
                  </a:schemeClr>
                </a:solidFill>
              </a:defRPr>
            </a:lvl6pPr>
            <a:lvl7pPr marL="2635676" indent="0" algn="ctr">
              <a:buNone/>
              <a:defRPr>
                <a:solidFill>
                  <a:schemeClr val="tx1">
                    <a:tint val="75000"/>
                  </a:schemeClr>
                </a:solidFill>
              </a:defRPr>
            </a:lvl7pPr>
            <a:lvl8pPr marL="3074955" indent="0" algn="ctr">
              <a:buNone/>
              <a:defRPr>
                <a:solidFill>
                  <a:schemeClr val="tx1">
                    <a:tint val="75000"/>
                  </a:schemeClr>
                </a:solidFill>
              </a:defRPr>
            </a:lvl8pPr>
            <a:lvl9pPr marL="3514234" indent="0" algn="ctr">
              <a:buNone/>
              <a:defRPr>
                <a:solidFill>
                  <a:schemeClr val="tx1">
                    <a:tint val="75000"/>
                  </a:schemeClr>
                </a:solidFill>
              </a:defRPr>
            </a:lvl9pPr>
          </a:lstStyle>
          <a:p>
            <a:r>
              <a:rPr lang="hu-HU" dirty="0"/>
              <a:t>Előadó</a:t>
            </a:r>
          </a:p>
          <a:p>
            <a:r>
              <a:rPr lang="hu-HU" dirty="0"/>
              <a:t>Dátum</a:t>
            </a:r>
            <a:endParaRPr lang="en-US" dirty="0"/>
          </a:p>
        </p:txBody>
      </p:sp>
      <p:sp>
        <p:nvSpPr>
          <p:cNvPr id="14" name="Text Placeholder 7"/>
          <p:cNvSpPr>
            <a:spLocks noGrp="1"/>
          </p:cNvSpPr>
          <p:nvPr>
            <p:ph type="body" sz="quarter" idx="10" hasCustomPrompt="1"/>
          </p:nvPr>
        </p:nvSpPr>
        <p:spPr>
          <a:xfrm>
            <a:off x="322714" y="2997067"/>
            <a:ext cx="5392555" cy="863866"/>
          </a:xfrm>
          <a:prstGeom prst="rect">
            <a:avLst/>
          </a:prstGeom>
        </p:spPr>
        <p:txBody>
          <a:bodyPr/>
          <a:lstStyle>
            <a:lvl1pPr marL="0" indent="0">
              <a:buNone/>
              <a:defRPr sz="2691" baseline="0">
                <a:solidFill>
                  <a:schemeClr val="bg1"/>
                </a:solidFill>
                <a:latin typeface="+mj-lt"/>
              </a:defRPr>
            </a:lvl1pPr>
            <a:lvl2pPr marL="329459" indent="0">
              <a:buNone/>
              <a:defRPr sz="1536">
                <a:solidFill>
                  <a:schemeClr val="bg1"/>
                </a:solidFill>
                <a:latin typeface="+mj-lt"/>
              </a:defRPr>
            </a:lvl2pPr>
            <a:lvl3pPr marL="549099" indent="0">
              <a:buNone/>
              <a:defRPr sz="1344">
                <a:solidFill>
                  <a:schemeClr val="bg1"/>
                </a:solidFill>
                <a:latin typeface="+mj-lt"/>
              </a:defRPr>
            </a:lvl3pPr>
            <a:lvl4pPr marL="768739" indent="0">
              <a:buNone/>
              <a:defRPr sz="1152">
                <a:solidFill>
                  <a:schemeClr val="bg1"/>
                </a:solidFill>
                <a:latin typeface="+mj-lt"/>
              </a:defRPr>
            </a:lvl4pPr>
            <a:lvl5pPr marL="988379" indent="0">
              <a:buNone/>
              <a:defRPr sz="1152">
                <a:solidFill>
                  <a:schemeClr val="bg1"/>
                </a:solidFill>
                <a:latin typeface="+mj-lt"/>
              </a:defRPr>
            </a:lvl5pPr>
          </a:lstStyle>
          <a:p>
            <a:pPr lvl="0"/>
            <a:r>
              <a:rPr lang="hu-HU" dirty="0"/>
              <a:t>Alcím</a:t>
            </a:r>
            <a:endParaRPr lang="en-US" dirty="0"/>
          </a:p>
        </p:txBody>
      </p:sp>
    </p:spTree>
    <p:extLst>
      <p:ext uri="{BB962C8B-B14F-4D97-AF65-F5344CB8AC3E}">
        <p14:creationId xmlns:p14="http://schemas.microsoft.com/office/powerpoint/2010/main" val="12589117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0" y="0"/>
            <a:ext cx="12192000" cy="6858973"/>
          </a:xfrm>
          <a:prstGeom prst="rect">
            <a:avLst/>
          </a:prstGeom>
        </p:spPr>
      </p:pic>
      <p:sp>
        <p:nvSpPr>
          <p:cNvPr id="2" name="Rectangle 1"/>
          <p:cNvSpPr/>
          <p:nvPr userDrawn="1"/>
        </p:nvSpPr>
        <p:spPr bwMode="auto">
          <a:xfrm>
            <a:off x="266063" y="2084186"/>
            <a:ext cx="6278150" cy="3586194"/>
          </a:xfrm>
          <a:prstGeom prst="rect">
            <a:avLst/>
          </a:prstGeom>
          <a:solidFill>
            <a:schemeClr val="tx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gradFill>
                  <a:gsLst>
                    <a:gs pos="76768">
                      <a:srgbClr val="FFFFFF"/>
                    </a:gs>
                    <a:gs pos="53000">
                      <a:srgbClr val="FFFFFF"/>
                    </a:gs>
                  </a:gsLst>
                  <a:lin ang="5400000" scaled="0"/>
                </a:gradFill>
              </a:defRPr>
            </a:lvl1pPr>
          </a:lstStyle>
          <a:p>
            <a:r>
              <a:rPr lang="hu-HU" dirty="0"/>
              <a:t>Cím</a:t>
            </a:r>
            <a:endParaRPr lang="en-US" dirty="0"/>
          </a:p>
        </p:txBody>
      </p:sp>
      <p:sp>
        <p:nvSpPr>
          <p:cNvPr id="3" name="Text Placeholder 2"/>
          <p:cNvSpPr>
            <a:spLocks noGrp="1"/>
          </p:cNvSpPr>
          <p:nvPr>
            <p:ph type="body" sz="quarter" idx="14" hasCustomPrompt="1"/>
          </p:nvPr>
        </p:nvSpPr>
        <p:spPr bwMode="auto">
          <a:xfrm>
            <a:off x="267683" y="3877271"/>
            <a:ext cx="6276530" cy="1789991"/>
          </a:xfrm>
        </p:spPr>
        <p:txBody>
          <a:bodyPr tIns="109728" bIns="109728">
            <a:noAutofit/>
          </a:bodyPr>
          <a:lstStyle>
            <a:lvl1pPr marL="0" indent="0">
              <a:spcBef>
                <a:spcPts val="0"/>
              </a:spcBef>
              <a:buNone/>
              <a:defRPr sz="3137">
                <a:gradFill>
                  <a:gsLst>
                    <a:gs pos="76768">
                      <a:srgbClr val="FFFFFF"/>
                    </a:gs>
                    <a:gs pos="53000">
                      <a:srgbClr val="FFFFFF"/>
                    </a:gs>
                  </a:gsLst>
                  <a:lin ang="5400000" scaled="0"/>
                </a:gradFill>
              </a:defRPr>
            </a:lvl1pPr>
          </a:lstStyle>
          <a:p>
            <a:pPr lvl="0"/>
            <a:r>
              <a:rPr lang="hu-HU" dirty="0"/>
              <a:t>Alcím / előadó</a:t>
            </a:r>
            <a:endParaRPr lang="en-US" dirty="0"/>
          </a:p>
        </p:txBody>
      </p:sp>
    </p:spTree>
    <p:extLst>
      <p:ext uri="{BB962C8B-B14F-4D97-AF65-F5344CB8AC3E}">
        <p14:creationId xmlns:p14="http://schemas.microsoft.com/office/powerpoint/2010/main" val="126487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hu-HU" dirty="0" err="1"/>
              <a:t>Demo</a:t>
            </a:r>
            <a:r>
              <a:rPr lang="hu-HU" dirty="0"/>
              <a:t> címe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hu-HU" dirty="0"/>
              <a:t>Alcím, részletek</a:t>
            </a:r>
            <a:endParaRPr lang="en-US" dirty="0"/>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9210785" y="4774217"/>
            <a:ext cx="2714605" cy="1972396"/>
          </a:xfrm>
          <a:prstGeom prst="rect">
            <a:avLst/>
          </a:prstGeom>
        </p:spPr>
      </p:pic>
    </p:spTree>
    <p:extLst>
      <p:ext uri="{BB962C8B-B14F-4D97-AF65-F5344CB8AC3E}">
        <p14:creationId xmlns:p14="http://schemas.microsoft.com/office/powerpoint/2010/main" val="40612739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hu-HU" dirty="0"/>
              <a:t>Fejezetcím</a:t>
            </a:r>
            <a:endParaRPr lang="en-US" dirty="0"/>
          </a:p>
        </p:txBody>
      </p:sp>
    </p:spTree>
    <p:extLst>
      <p:ext uri="{BB962C8B-B14F-4D97-AF65-F5344CB8AC3E}">
        <p14:creationId xmlns:p14="http://schemas.microsoft.com/office/powerpoint/2010/main" val="3518011245"/>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gyéni elrendezés">
    <p:spTree>
      <p:nvGrpSpPr>
        <p:cNvPr id="1" name=""/>
        <p:cNvGrpSpPr/>
        <p:nvPr/>
      </p:nvGrpSpPr>
      <p:grpSpPr>
        <a:xfrm>
          <a:off x="0" y="0"/>
          <a:ext cx="0" cy="0"/>
          <a:chOff x="0" y="0"/>
          <a:chExt cx="0" cy="0"/>
        </a:xfrm>
      </p:grpSpPr>
      <p:grpSp>
        <p:nvGrpSpPr>
          <p:cNvPr id="7" name="Group 230"/>
          <p:cNvGrpSpPr/>
          <p:nvPr userDrawn="1"/>
        </p:nvGrpSpPr>
        <p:grpSpPr bwMode="auto">
          <a:xfrm>
            <a:off x="8873857" y="387905"/>
            <a:ext cx="2629271" cy="1038490"/>
            <a:chOff x="8040688" y="7151688"/>
            <a:chExt cx="6745287" cy="2663825"/>
          </a:xfrm>
        </p:grpSpPr>
        <p:sp>
          <p:nvSpPr>
            <p:cNvPr id="8" name="Freeform 5"/>
            <p:cNvSpPr>
              <a:spLocks noEditPoints="1"/>
            </p:cNvSpPr>
            <p:nvPr userDrawn="1"/>
          </p:nvSpPr>
          <p:spPr bwMode="auto">
            <a:xfrm>
              <a:off x="10498138" y="7808913"/>
              <a:ext cx="776287" cy="77470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9" name="Freeform 6"/>
            <p:cNvSpPr>
              <a:spLocks noEditPoints="1"/>
            </p:cNvSpPr>
            <p:nvPr userDrawn="1"/>
          </p:nvSpPr>
          <p:spPr bwMode="auto">
            <a:xfrm>
              <a:off x="9758363" y="8366126"/>
              <a:ext cx="1060450" cy="1062038"/>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10" name="Freeform 7"/>
            <p:cNvSpPr>
              <a:spLocks noEditPoints="1"/>
            </p:cNvSpPr>
            <p:nvPr userDrawn="1"/>
          </p:nvSpPr>
          <p:spPr bwMode="auto">
            <a:xfrm>
              <a:off x="11022013" y="8059738"/>
              <a:ext cx="1547812" cy="155098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11" name="Freeform 8"/>
            <p:cNvSpPr>
              <a:spLocks/>
            </p:cNvSpPr>
            <p:nvPr userDrawn="1"/>
          </p:nvSpPr>
          <p:spPr bwMode="auto">
            <a:xfrm>
              <a:off x="8040688" y="7580313"/>
              <a:ext cx="2109787" cy="2235200"/>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12"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grpSp>
      <p:sp>
        <p:nvSpPr>
          <p:cNvPr id="13" name="Szövegdoboz 12"/>
          <p:cNvSpPr txBox="1"/>
          <p:nvPr userDrawn="1"/>
        </p:nvSpPr>
        <p:spPr>
          <a:xfrm>
            <a:off x="838200" y="520074"/>
            <a:ext cx="2949269" cy="1015663"/>
          </a:xfrm>
          <a:prstGeom prst="rect">
            <a:avLst/>
          </a:prstGeom>
          <a:noFill/>
        </p:spPr>
        <p:txBody>
          <a:bodyPr wrap="none" rtlCol="0">
            <a:spAutoFit/>
          </a:bodyPr>
          <a:lstStyle/>
          <a:p>
            <a:r>
              <a:rPr lang="hu-HU" sz="6000" dirty="0">
                <a:solidFill>
                  <a:schemeClr val="bg1"/>
                </a:solidFill>
              </a:rPr>
              <a:t>Tartalom</a:t>
            </a:r>
          </a:p>
        </p:txBody>
      </p:sp>
      <p:sp>
        <p:nvSpPr>
          <p:cNvPr id="15" name="Szöveg helye 14"/>
          <p:cNvSpPr>
            <a:spLocks noGrp="1"/>
          </p:cNvSpPr>
          <p:nvPr>
            <p:ph type="body" sz="quarter" idx="10"/>
          </p:nvPr>
        </p:nvSpPr>
        <p:spPr>
          <a:xfrm>
            <a:off x="1071562" y="1854199"/>
            <a:ext cx="7907417" cy="4587789"/>
          </a:xfrm>
        </p:spPr>
        <p:txBody>
          <a:bodyPr>
            <a:no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4200"/>
            </a:lvl1pPr>
          </a:lstStyle>
          <a:p>
            <a:pPr lvl="0"/>
            <a:r>
              <a:rPr lang="hu-HU" dirty="0"/>
              <a:t>Mintaszöveg szerkesztése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hu-HU" dirty="0"/>
              <a:t>Mintaszöveg szerkesztése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hu-HU" dirty="0"/>
              <a:t>Mintaszöveg szerkesztése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hu-HU" dirty="0"/>
              <a:t>Mintaszöveg szerkesztése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hu-HU" dirty="0"/>
              <a:t>Mintaszöveg szerkesztése</a:t>
            </a:r>
          </a:p>
          <a:p>
            <a:pPr lvl="0"/>
            <a:endParaRPr lang="hu-HU" dirty="0"/>
          </a:p>
        </p:txBody>
      </p:sp>
      <p:sp>
        <p:nvSpPr>
          <p:cNvPr id="16" name="Freeform 229"/>
          <p:cNvSpPr>
            <a:spLocks/>
          </p:cNvSpPr>
          <p:nvPr userDrawn="1"/>
        </p:nvSpPr>
        <p:spPr bwMode="auto">
          <a:xfrm>
            <a:off x="10337623" y="5710395"/>
            <a:ext cx="1204125" cy="489450"/>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solidFill>
                <a:schemeClr val="tx1"/>
              </a:solidFill>
            </a:endParaRPr>
          </a:p>
        </p:txBody>
      </p:sp>
      <p:sp>
        <p:nvSpPr>
          <p:cNvPr id="17" name="Freeform 237"/>
          <p:cNvSpPr>
            <a:spLocks/>
          </p:cNvSpPr>
          <p:nvPr userDrawn="1"/>
        </p:nvSpPr>
        <p:spPr bwMode="auto">
          <a:xfrm flipH="1">
            <a:off x="9588744" y="3398296"/>
            <a:ext cx="717132" cy="291498"/>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solidFill>
                <a:schemeClr val="tx1"/>
              </a:solidFill>
            </a:endParaRPr>
          </a:p>
        </p:txBody>
      </p:sp>
    </p:spTree>
    <p:extLst>
      <p:ext uri="{BB962C8B-B14F-4D97-AF65-F5344CB8AC3E}">
        <p14:creationId xmlns:p14="http://schemas.microsoft.com/office/powerpoint/2010/main" val="11276230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Kiemelt állítás">
    <p:spTree>
      <p:nvGrpSpPr>
        <p:cNvPr id="1" name=""/>
        <p:cNvGrpSpPr/>
        <p:nvPr/>
      </p:nvGrpSpPr>
      <p:grpSpPr>
        <a:xfrm>
          <a:off x="0" y="0"/>
          <a:ext cx="0" cy="0"/>
          <a:chOff x="0" y="0"/>
          <a:chExt cx="0" cy="0"/>
        </a:xfrm>
      </p:grpSpPr>
      <p:sp>
        <p:nvSpPr>
          <p:cNvPr id="5" name="White Background"/>
          <p:cNvSpPr/>
          <p:nvPr userDrawn="1"/>
        </p:nvSpPr>
        <p:spPr bwMode="auto">
          <a:xfrm>
            <a:off x="1" y="0"/>
            <a:ext cx="12192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solidFill>
                  <a:schemeClr val="bg1"/>
                </a:solidFill>
              </a:defRPr>
            </a:lvl1pPr>
          </a:lstStyle>
          <a:p>
            <a:pPr algn="ctr"/>
            <a:r>
              <a:rPr lang="en-US" sz="7998" dirty="0"/>
              <a:t>Statement</a:t>
            </a:r>
          </a:p>
        </p:txBody>
      </p:sp>
    </p:spTree>
    <p:extLst>
      <p:ext uri="{BB962C8B-B14F-4D97-AF65-F5344CB8AC3E}">
        <p14:creationId xmlns:p14="http://schemas.microsoft.com/office/powerpoint/2010/main" val="196495889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Kiemelt állítás">
    <p:spTree>
      <p:nvGrpSpPr>
        <p:cNvPr id="1" name=""/>
        <p:cNvGrpSpPr/>
        <p:nvPr/>
      </p:nvGrpSpPr>
      <p:grpSpPr>
        <a:xfrm>
          <a:off x="0" y="0"/>
          <a:ext cx="0" cy="0"/>
          <a:chOff x="0" y="0"/>
          <a:chExt cx="0" cy="0"/>
        </a:xfrm>
      </p:grpSpPr>
      <p:sp>
        <p:nvSpPr>
          <p:cNvPr id="5" name="White Background"/>
          <p:cNvSpPr/>
          <p:nvPr userDrawn="1"/>
        </p:nvSpPr>
        <p:spPr bwMode="auto">
          <a:xfrm>
            <a:off x="1" y="0"/>
            <a:ext cx="12192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solidFill>
                  <a:schemeClr val="bg1"/>
                </a:solidFill>
              </a:defRPr>
            </a:lvl1pPr>
          </a:lstStyle>
          <a:p>
            <a:pPr algn="ctr"/>
            <a:r>
              <a:rPr lang="en-US" sz="7998" dirty="0"/>
              <a:t>Statement</a:t>
            </a:r>
          </a:p>
        </p:txBody>
      </p:sp>
    </p:spTree>
    <p:extLst>
      <p:ext uri="{BB962C8B-B14F-4D97-AF65-F5344CB8AC3E}">
        <p14:creationId xmlns:p14="http://schemas.microsoft.com/office/powerpoint/2010/main" val="160435706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elsorolá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5417811"/>
          </a:xfrm>
        </p:spPr>
        <p:txBody>
          <a:bodyPr>
            <a:norm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743927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hasá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5355059"/>
          </a:xfrm>
        </p:spPr>
        <p:txBody>
          <a:bodyPr wrap="square">
            <a:norm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5355059"/>
          </a:xfrm>
        </p:spPr>
        <p:txBody>
          <a:bodyPr wrap="square">
            <a:norm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625280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hasábos felsorolá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5417812"/>
          </a:xfrm>
        </p:spPr>
        <p:txBody>
          <a:bodyPr wrap="square">
            <a:norm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5417812"/>
          </a:xfrm>
        </p:spPr>
        <p:txBody>
          <a:bodyPr wrap="square">
            <a:norm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7112475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hasáb: felsorolás + kó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209271"/>
            <a:ext cx="5378548" cy="5345741"/>
          </a:xfrm>
        </p:spPr>
        <p:txBody>
          <a:bodyPr wrap="square">
            <a:norm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p:cNvSpPr>
            <a:spLocks noGrp="1"/>
          </p:cNvSpPr>
          <p:nvPr>
            <p:ph type="body" sz="quarter" idx="11"/>
          </p:nvPr>
        </p:nvSpPr>
        <p:spPr>
          <a:xfrm>
            <a:off x="5729879" y="1189176"/>
            <a:ext cx="6195201" cy="5390918"/>
          </a:xfrm>
        </p:spPr>
        <p:txBody>
          <a:bodyPr>
            <a:normAutofit/>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88517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sak cí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724682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Kó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269240" y="289511"/>
            <a:ext cx="11655840" cy="899665"/>
          </a:xfrm>
        </p:spPr>
        <p:txBody>
          <a:bodyPr/>
          <a:lstStyle/>
          <a:p>
            <a:r>
              <a:rPr lang="en-US"/>
              <a:t>Click to edit Master title style</a:t>
            </a:r>
          </a:p>
        </p:txBody>
      </p:sp>
    </p:spTree>
    <p:extLst>
      <p:ext uri="{BB962C8B-B14F-4D97-AF65-F5344CB8AC3E}">
        <p14:creationId xmlns:p14="http://schemas.microsoft.com/office/powerpoint/2010/main" val="341839228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hu-HU" dirty="0"/>
              <a:t>Dia címe</a:t>
            </a:r>
            <a:endParaRPr lang="en-US" dirty="0"/>
          </a:p>
        </p:txBody>
      </p:sp>
      <p:sp>
        <p:nvSpPr>
          <p:cNvPr id="4" name="Text Placeholder 3"/>
          <p:cNvSpPr>
            <a:spLocks noGrp="1"/>
          </p:cNvSpPr>
          <p:nvPr>
            <p:ph type="body" idx="1"/>
          </p:nvPr>
        </p:nvSpPr>
        <p:spPr>
          <a:xfrm>
            <a:off x="269241" y="1189178"/>
            <a:ext cx="11653521" cy="5444704"/>
          </a:xfrm>
          <a:prstGeom prst="rect">
            <a:avLst/>
          </a:prstGeom>
        </p:spPr>
        <p:txBody>
          <a:bodyPr vert="horz" wrap="square" lIns="146304" tIns="91440" rIns="146304" bIns="91440" rtlCol="0">
            <a:normAutofit/>
          </a:bodyPr>
          <a:lstStyle/>
          <a:p>
            <a:pPr lvl="0"/>
            <a:r>
              <a:rPr lang="hu-HU" dirty="0" err="1"/>
              <a:t>First</a:t>
            </a:r>
            <a:r>
              <a:rPr lang="hu-HU" dirty="0"/>
              <a:t> </a:t>
            </a:r>
            <a:r>
              <a:rPr lang="hu-HU" dirty="0" err="1"/>
              <a:t>level</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reeform 229"/>
          <p:cNvSpPr>
            <a:spLocks/>
          </p:cNvSpPr>
          <p:nvPr userDrawn="1"/>
        </p:nvSpPr>
        <p:spPr bwMode="auto">
          <a:xfrm>
            <a:off x="10626446" y="380513"/>
            <a:ext cx="1204125" cy="489450"/>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endParaRPr lang="en-US" sz="1765">
              <a:solidFill>
                <a:schemeClr val="tx1"/>
              </a:solidFill>
            </a:endParaRPr>
          </a:p>
        </p:txBody>
      </p:sp>
    </p:spTree>
    <p:extLst>
      <p:ext uri="{BB962C8B-B14F-4D97-AF65-F5344CB8AC3E}">
        <p14:creationId xmlns:p14="http://schemas.microsoft.com/office/powerpoint/2010/main" val="179580984"/>
      </p:ext>
    </p:extLst>
  </p:cSld>
  <p:clrMap bg1="lt1" tx1="dk1" bg2="lt2" tx2="dk2" accent1="accent1" accent2="accent2" accent3="accent3" accent4="accent4" accent5="accent5" accent6="accent6" hlink="hlink" folHlink="folHlink"/>
  <p:sldLayoutIdLst>
    <p:sldLayoutId id="2147483709" r:id="rId1"/>
    <p:sldLayoutId id="2147483706" r:id="rId2"/>
    <p:sldLayoutId id="2147483707" r:id="rId3"/>
    <p:sldLayoutId id="2147483684" r:id="rId4"/>
    <p:sldLayoutId id="2147483685" r:id="rId5"/>
    <p:sldLayoutId id="2147483687" r:id="rId6"/>
    <p:sldLayoutId id="2147483714" r:id="rId7"/>
    <p:sldLayoutId id="2147483689" r:id="rId8"/>
    <p:sldLayoutId id="2147483700" r:id="rId9"/>
    <p:sldLayoutId id="2147483712" r:id="rId10"/>
    <p:sldLayoutId id="2147483717" r:id="rId11"/>
    <p:sldLayoutId id="2147483713" r:id="rId12"/>
    <p:sldLayoutId id="2147483715" r:id="rId13"/>
    <p:sldLayoutId id="2147483716" r:id="rId14"/>
    <p:sldLayoutId id="2147483711" r:id="rId15"/>
    <p:sldLayoutId id="2147483710" r:id="rId16"/>
    <p:sldLayoutId id="2147483696" r:id="rId17"/>
    <p:sldLayoutId id="2147483693" r:id="rId18"/>
    <p:sldLayoutId id="2147483694" r:id="rId19"/>
    <p:sldLayoutId id="2147483695" r:id="rId20"/>
    <p:sldLayoutId id="2147483720" r:id="rId21"/>
  </p:sldLayoutIdLst>
  <p:transition>
    <p:fade/>
  </p:transition>
  <p:txStyles>
    <p:titleStyle>
      <a:lvl1pPr algn="l" defTabSz="914367" rtl="0" eaLnBrk="1" latinLnBrk="0" hangingPunct="1">
        <a:lnSpc>
          <a:spcPct val="90000"/>
        </a:lnSpc>
        <a:spcBef>
          <a:spcPct val="0"/>
        </a:spcBef>
        <a:buNone/>
        <a:defRPr lang="en-US" sz="4000" b="0" kern="1200" cap="none" spc="-100" baseline="0" dirty="0" smtClean="0">
          <a:ln w="3175">
            <a:noFill/>
          </a:ln>
          <a:gradFill>
            <a:gsLst>
              <a:gs pos="1250">
                <a:srgbClr val="0078D7"/>
              </a:gs>
              <a:gs pos="100000">
                <a:srgbClr val="0078D7">
                  <a:alpha val="99000"/>
                </a:srgbClr>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3921" kern="1200" spc="0" baseline="0">
          <a:solidFill>
            <a:schemeClr val="accent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2353" kern="1200" spc="0" baseline="0">
          <a:solidFill>
            <a:schemeClr val="accent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961" kern="1200" spc="0" baseline="0">
          <a:solidFill>
            <a:schemeClr val="accent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765" kern="1200" spc="0" baseline="0">
          <a:solidFill>
            <a:schemeClr val="accent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765" kern="1200" spc="0" baseline="0">
          <a:solidFill>
            <a:schemeClr val="accent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78E1"/>
        </a:solidFill>
        <a:effectLst/>
      </p:bgPr>
    </p:bg>
    <p:spTree>
      <p:nvGrpSpPr>
        <p:cNvPr id="1" name=""/>
        <p:cNvGrpSpPr/>
        <p:nvPr/>
      </p:nvGrpSpPr>
      <p:grpSpPr>
        <a:xfrm>
          <a:off x="0" y="0"/>
          <a:ext cx="0" cy="0"/>
          <a:chOff x="0" y="0"/>
          <a:chExt cx="0" cy="0"/>
        </a:xfrm>
      </p:grpSpPr>
      <p:sp>
        <p:nvSpPr>
          <p:cNvPr id="2" name="Cím hely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u-HU" dirty="0"/>
              <a:t>Mintacím szerkesztése</a:t>
            </a:r>
            <a:endParaRPr lang="en-US" dirty="0"/>
          </a:p>
        </p:txBody>
      </p:sp>
      <p:sp>
        <p:nvSpPr>
          <p:cNvPr id="3" name="Szöveg hely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a:p>
        </p:txBody>
      </p:sp>
    </p:spTree>
    <p:extLst>
      <p:ext uri="{BB962C8B-B14F-4D97-AF65-F5344CB8AC3E}">
        <p14:creationId xmlns:p14="http://schemas.microsoft.com/office/powerpoint/2010/main" val="3259303094"/>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3" r:id="rId3"/>
    <p:sldLayoutId id="2147483679" r:id="rId4"/>
    <p:sldLayoutId id="2147483664" r:id="rId5"/>
    <p:sldLayoutId id="2147483677" r:id="rId6"/>
    <p:sldLayoutId id="2147483718" r:id="rId7"/>
    <p:sldLayoutId id="2147483719" r:id="rId8"/>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17.xml"/><Relationship Id="rId1" Type="http://schemas.openxmlformats.org/officeDocument/2006/relationships/video" Target="https://www.youtube.com/embed/PPnoKb9fTkA"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18.jpe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9.png"/><Relationship Id="rId3" Type="http://schemas.openxmlformats.org/officeDocument/2006/relationships/image" Target="../media/image22.jpeg"/><Relationship Id="rId7" Type="http://schemas.openxmlformats.org/officeDocument/2006/relationships/image" Target="../media/image26.png"/><Relationship Id="rId12" Type="http://schemas.microsoft.com/office/2007/relationships/hdphoto" Target="../media/hdphoto3.wdp"/><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image" Target="../media/image25.png"/><Relationship Id="rId11" Type="http://schemas.openxmlformats.org/officeDocument/2006/relationships/image" Target="../media/image28.png"/><Relationship Id="rId5" Type="http://schemas.openxmlformats.org/officeDocument/2006/relationships/image" Target="../media/image24.jpeg"/><Relationship Id="rId10" Type="http://schemas.microsoft.com/office/2007/relationships/hdphoto" Target="../media/hdphoto2.wdp"/><Relationship Id="rId4" Type="http://schemas.openxmlformats.org/officeDocument/2006/relationships/image" Target="../media/image23.png"/><Relationship Id="rId9" Type="http://schemas.openxmlformats.org/officeDocument/2006/relationships/image" Target="../media/image27.png"/><Relationship Id="rId14" Type="http://schemas.openxmlformats.org/officeDocument/2006/relationships/image" Target="../media/image30.jpe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hyperlink" Target="https://azure.microsoft.com/en-us/support/legal/sla/summary/" TargetMode="External"/><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azure.microsoft.com/en-us/pricing/calculator/" TargetMode="Externa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hyperlink" Target="http://www.mkvk.hu/letolthetoanyagok/konferencia/okk/2015/eloadasok/UrbanZoltan_CloudComputing.pdf" TargetMode="External"/><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Azure-Readiness/DevCamp" TargetMode="External"/><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hyperlink" Target="https://github.com/Azure-Readiness/MicrosoftAzureTrainingKi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hyperlink" Target="https://github.com/Azure/azure-sdk-for-node" TargetMode="External"/><Relationship Id="rId3" Type="http://schemas.openxmlformats.org/officeDocument/2006/relationships/hyperlink" Target="https://github.com/Azure/azure-sdk-for-net" TargetMode="External"/><Relationship Id="rId7" Type="http://schemas.openxmlformats.org/officeDocument/2006/relationships/hyperlink" Target="https://github.com/Azure/azure-sdk-for-ruby" TargetMode="External"/><Relationship Id="rId2" Type="http://schemas.openxmlformats.org/officeDocument/2006/relationships/notesSlide" Target="../notesSlides/notesSlide41.xml"/><Relationship Id="rId1" Type="http://schemas.openxmlformats.org/officeDocument/2006/relationships/slideLayout" Target="../slideLayouts/slideLayout21.xml"/><Relationship Id="rId6" Type="http://schemas.openxmlformats.org/officeDocument/2006/relationships/hyperlink" Target="https://github.com/Azure/azure-sdk-for-go" TargetMode="External"/><Relationship Id="rId5" Type="http://schemas.openxmlformats.org/officeDocument/2006/relationships/hyperlink" Target="https://github.com/Azure/azure-sdk-for-python" TargetMode="External"/><Relationship Id="rId10" Type="http://schemas.openxmlformats.org/officeDocument/2006/relationships/hyperlink" Target="https://www.npmjs.com/package/azure-cli" TargetMode="External"/><Relationship Id="rId4" Type="http://schemas.openxmlformats.org/officeDocument/2006/relationships/hyperlink" Target="https://github.com/Azure/azure-sdk-for-java/" TargetMode="External"/><Relationship Id="rId9" Type="http://schemas.openxmlformats.org/officeDocument/2006/relationships/hyperlink" Target="https://github.com/Azure/azure-powershell/"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lcím 10"/>
          <p:cNvSpPr>
            <a:spLocks noGrp="1"/>
          </p:cNvSpPr>
          <p:nvPr>
            <p:ph type="body" sz="quarter" idx="16"/>
          </p:nvPr>
        </p:nvSpPr>
        <p:spPr>
          <a:xfrm>
            <a:off x="348295" y="3937114"/>
            <a:ext cx="5312276" cy="536915"/>
          </a:xfrm>
        </p:spPr>
        <p:txBody>
          <a:bodyPr>
            <a:normAutofit fontScale="62500" lnSpcReduction="20000"/>
          </a:bodyPr>
          <a:lstStyle/>
          <a:p>
            <a:r>
              <a:rPr lang="hu-HU" b="1" dirty="0"/>
              <a:t>Definíciók, szolgáltatásmodellek, szolgáltatások</a:t>
            </a:r>
          </a:p>
        </p:txBody>
      </p:sp>
      <p:sp>
        <p:nvSpPr>
          <p:cNvPr id="10" name="Cím 9"/>
          <p:cNvSpPr>
            <a:spLocks noGrp="1"/>
          </p:cNvSpPr>
          <p:nvPr>
            <p:ph type="title"/>
          </p:nvPr>
        </p:nvSpPr>
        <p:spPr/>
        <p:txBody>
          <a:bodyPr/>
          <a:lstStyle/>
          <a:p>
            <a:r>
              <a:rPr lang="hu-HU" b="1" dirty="0"/>
              <a:t>A számítási felhő alapfogalmai</a:t>
            </a:r>
            <a:endParaRPr lang="en-US" dirty="0"/>
          </a:p>
        </p:txBody>
      </p:sp>
    </p:spTree>
    <p:extLst>
      <p:ext uri="{BB962C8B-B14F-4D97-AF65-F5344CB8AC3E}">
        <p14:creationId xmlns:p14="http://schemas.microsoft.com/office/powerpoint/2010/main" val="4280438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4.bp.blogspot.com/_sG6Wrk144Qs/RuKfTK5rxiI/AAAAAAAAAEk/2a3JqjzvbEQ/s1600/aa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9094" y="0"/>
            <a:ext cx="9800161" cy="6866545"/>
          </a:xfrm>
          <a:prstGeom prst="rect">
            <a:avLst/>
          </a:prstGeom>
          <a:noFill/>
          <a:extLst>
            <a:ext uri="{909E8E84-426E-40DD-AFC4-6F175D3DCCD1}">
              <a14:hiddenFill xmlns:a14="http://schemas.microsoft.com/office/drawing/2010/main">
                <a:solidFill>
                  <a:srgbClr val="FFFFFF"/>
                </a:solidFill>
              </a14:hiddenFill>
            </a:ext>
          </a:extLst>
        </p:spPr>
      </p:pic>
      <p:sp>
        <p:nvSpPr>
          <p:cNvPr id="6" name="Szövegdoboz 5"/>
          <p:cNvSpPr txBox="1"/>
          <p:nvPr/>
        </p:nvSpPr>
        <p:spPr>
          <a:xfrm>
            <a:off x="1129093" y="6349480"/>
            <a:ext cx="9800161" cy="517065"/>
          </a:xfrm>
          <a:prstGeom prst="rect">
            <a:avLst/>
          </a:prstGeom>
          <a:solidFill>
            <a:schemeClr val="accent1"/>
          </a:solidFill>
        </p:spPr>
        <p:txBody>
          <a:bodyPr wrap="square" lIns="182880" tIns="146304" rIns="182880" bIns="146304" rtlCol="0">
            <a:spAutoFit/>
          </a:bodyPr>
          <a:lstStyle/>
          <a:p>
            <a:pPr>
              <a:lnSpc>
                <a:spcPct val="90000"/>
              </a:lnSpc>
              <a:spcAft>
                <a:spcPts val="600"/>
              </a:spcAft>
            </a:pPr>
            <a:r>
              <a:rPr lang="en-US" sz="1600" dirty="0">
                <a:solidFill>
                  <a:schemeClr val="bg1"/>
                </a:solidFill>
              </a:rPr>
              <a:t>Google </a:t>
            </a:r>
            <a:r>
              <a:rPr lang="hu-HU" sz="1600" dirty="0">
                <a:solidFill>
                  <a:schemeClr val="bg1"/>
                </a:solidFill>
              </a:rPr>
              <a:t>adatközpont építése</a:t>
            </a:r>
            <a:r>
              <a:rPr lang="en-US" sz="1600" dirty="0">
                <a:solidFill>
                  <a:schemeClr val="bg1"/>
                </a:solidFill>
              </a:rPr>
              <a:t>, Oregon, </a:t>
            </a:r>
            <a:r>
              <a:rPr lang="hu-HU" sz="1600" dirty="0">
                <a:solidFill>
                  <a:schemeClr val="bg1"/>
                </a:solidFill>
              </a:rPr>
              <a:t>Forrás</a:t>
            </a:r>
            <a:r>
              <a:rPr lang="en-US" sz="1600" dirty="0">
                <a:solidFill>
                  <a:schemeClr val="bg1"/>
                </a:solidFill>
              </a:rPr>
              <a:t>: CNET Networks</a:t>
            </a:r>
          </a:p>
        </p:txBody>
      </p:sp>
    </p:spTree>
    <p:extLst>
      <p:ext uri="{BB962C8B-B14F-4D97-AF65-F5344CB8AC3E}">
        <p14:creationId xmlns:p14="http://schemas.microsoft.com/office/powerpoint/2010/main" val="195830099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www.wired.com/wiredenterprise/wp-content/uploads/2012/03/AmazonDataCent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213" y="0"/>
            <a:ext cx="1014175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Szövegdoboz 5"/>
          <p:cNvSpPr txBox="1"/>
          <p:nvPr/>
        </p:nvSpPr>
        <p:spPr>
          <a:xfrm>
            <a:off x="937506" y="6348556"/>
            <a:ext cx="10150457" cy="517065"/>
          </a:xfrm>
          <a:prstGeom prst="rect">
            <a:avLst/>
          </a:prstGeom>
          <a:solidFill>
            <a:schemeClr val="accent1"/>
          </a:solidFill>
        </p:spPr>
        <p:txBody>
          <a:bodyPr wrap="square" lIns="182880" tIns="146304" rIns="182880" bIns="146304" rtlCol="0">
            <a:spAutoFit/>
          </a:bodyPr>
          <a:lstStyle/>
          <a:p>
            <a:pPr>
              <a:lnSpc>
                <a:spcPct val="90000"/>
              </a:lnSpc>
              <a:spcAft>
                <a:spcPts val="600"/>
              </a:spcAft>
            </a:pPr>
            <a:r>
              <a:rPr lang="en-US" sz="1600" dirty="0">
                <a:solidFill>
                  <a:schemeClr val="bg1"/>
                </a:solidFill>
              </a:rPr>
              <a:t>Amazon </a:t>
            </a:r>
            <a:r>
              <a:rPr lang="hu-HU" sz="1600" dirty="0">
                <a:solidFill>
                  <a:schemeClr val="bg1"/>
                </a:solidFill>
              </a:rPr>
              <a:t>adatközpont</a:t>
            </a:r>
            <a:r>
              <a:rPr lang="en-US" sz="1600" dirty="0">
                <a:solidFill>
                  <a:schemeClr val="bg1"/>
                </a:solidFill>
              </a:rPr>
              <a:t>, Virginia, </a:t>
            </a:r>
            <a:r>
              <a:rPr lang="hu-HU" sz="1600" dirty="0">
                <a:solidFill>
                  <a:schemeClr val="bg1"/>
                </a:solidFill>
              </a:rPr>
              <a:t>Forrás</a:t>
            </a:r>
            <a:r>
              <a:rPr lang="en-US" sz="1600" dirty="0">
                <a:solidFill>
                  <a:schemeClr val="bg1"/>
                </a:solidFill>
              </a:rPr>
              <a:t>: Eric </a:t>
            </a:r>
            <a:r>
              <a:rPr lang="en-US" sz="1600" dirty="0" err="1">
                <a:solidFill>
                  <a:schemeClr val="bg1"/>
                </a:solidFill>
              </a:rPr>
              <a:t>Hunsaker</a:t>
            </a:r>
            <a:r>
              <a:rPr lang="en-US" sz="1600" dirty="0">
                <a:solidFill>
                  <a:schemeClr val="bg1"/>
                </a:solidFill>
              </a:rPr>
              <a:t>/Flickr</a:t>
            </a:r>
          </a:p>
        </p:txBody>
      </p:sp>
    </p:spTree>
    <p:extLst>
      <p:ext uri="{BB962C8B-B14F-4D97-AF65-F5344CB8AC3E}">
        <p14:creationId xmlns:p14="http://schemas.microsoft.com/office/powerpoint/2010/main" val="410254201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C:\Users\brprince\Documents\_MSFT\KnowledgeBase\Data Center Story\PhotosDataCenter_public_ok\Chicago\ChicagoDCAerial.jpg"/>
          <p:cNvPicPr>
            <a:picLocks noChangeAspect="1" noChangeArrowheads="1"/>
          </p:cNvPicPr>
          <p:nvPr/>
        </p:nvPicPr>
        <p:blipFill>
          <a:blip r:embed="rId2" cstate="print"/>
          <a:srcRect b="16689"/>
          <a:stretch>
            <a:fillRect/>
          </a:stretch>
        </p:blipFill>
        <p:spPr bwMode="auto">
          <a:xfrm>
            <a:off x="946216" y="-934"/>
            <a:ext cx="10134087" cy="6858933"/>
          </a:xfrm>
          <a:prstGeom prst="rect">
            <a:avLst/>
          </a:prstGeom>
          <a:noFill/>
        </p:spPr>
      </p:pic>
      <p:sp>
        <p:nvSpPr>
          <p:cNvPr id="6" name="Szövegdoboz 5"/>
          <p:cNvSpPr txBox="1"/>
          <p:nvPr/>
        </p:nvSpPr>
        <p:spPr>
          <a:xfrm>
            <a:off x="937506" y="6348556"/>
            <a:ext cx="10142797" cy="517065"/>
          </a:xfrm>
          <a:prstGeom prst="rect">
            <a:avLst/>
          </a:prstGeom>
          <a:solidFill>
            <a:schemeClr val="accent1"/>
          </a:solidFill>
        </p:spPr>
        <p:txBody>
          <a:bodyPr wrap="square" lIns="182880" tIns="146304" rIns="182880" bIns="146304" rtlCol="0">
            <a:spAutoFit/>
          </a:bodyPr>
          <a:lstStyle/>
          <a:p>
            <a:pPr>
              <a:lnSpc>
                <a:spcPct val="90000"/>
              </a:lnSpc>
              <a:spcAft>
                <a:spcPts val="600"/>
              </a:spcAft>
            </a:pPr>
            <a:r>
              <a:rPr lang="en-US" sz="1600" dirty="0">
                <a:solidFill>
                  <a:schemeClr val="bg1"/>
                </a:solidFill>
              </a:rPr>
              <a:t>Microsoft </a:t>
            </a:r>
            <a:r>
              <a:rPr lang="hu-HU" sz="1600" dirty="0">
                <a:solidFill>
                  <a:schemeClr val="bg1"/>
                </a:solidFill>
              </a:rPr>
              <a:t>adatközpont</a:t>
            </a:r>
            <a:r>
              <a:rPr lang="en-US" sz="1600" dirty="0">
                <a:solidFill>
                  <a:schemeClr val="bg1"/>
                </a:solidFill>
              </a:rPr>
              <a:t>, Chicago. </a:t>
            </a:r>
            <a:r>
              <a:rPr lang="hu-HU" sz="1600" dirty="0">
                <a:solidFill>
                  <a:schemeClr val="bg1"/>
                </a:solidFill>
              </a:rPr>
              <a:t>Forrás</a:t>
            </a:r>
            <a:r>
              <a:rPr lang="en-US" sz="1600" dirty="0">
                <a:solidFill>
                  <a:schemeClr val="bg1"/>
                </a:solidFill>
              </a:rPr>
              <a:t>: Microsoft</a:t>
            </a:r>
          </a:p>
        </p:txBody>
      </p:sp>
    </p:spTree>
    <p:extLst>
      <p:ext uri="{BB962C8B-B14F-4D97-AF65-F5344CB8AC3E}">
        <p14:creationId xmlns:p14="http://schemas.microsoft.com/office/powerpoint/2010/main" val="402083011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brprince\Documents\_MSFT\KnowledgeBase\Data Center Story\PhotosDataCenter_public_ok\Chicago\ChicagoContainerStalls.JPG"/>
          <p:cNvPicPr>
            <a:picLocks noChangeAspect="1" noChangeArrowheads="1"/>
          </p:cNvPicPr>
          <p:nvPr/>
        </p:nvPicPr>
        <p:blipFill>
          <a:blip r:embed="rId3" cstate="print"/>
          <a:srcRect/>
          <a:stretch>
            <a:fillRect/>
          </a:stretch>
        </p:blipFill>
        <p:spPr bwMode="auto">
          <a:xfrm>
            <a:off x="937506" y="0"/>
            <a:ext cx="10085156" cy="6858000"/>
          </a:xfrm>
          <a:prstGeom prst="rect">
            <a:avLst/>
          </a:prstGeom>
          <a:noFill/>
        </p:spPr>
      </p:pic>
      <p:sp>
        <p:nvSpPr>
          <p:cNvPr id="6" name="Szövegdoboz 5"/>
          <p:cNvSpPr txBox="1"/>
          <p:nvPr/>
        </p:nvSpPr>
        <p:spPr>
          <a:xfrm>
            <a:off x="937507" y="6348556"/>
            <a:ext cx="10085156" cy="517065"/>
          </a:xfrm>
          <a:prstGeom prst="rect">
            <a:avLst/>
          </a:prstGeom>
          <a:solidFill>
            <a:schemeClr val="accent1"/>
          </a:solidFill>
        </p:spPr>
        <p:txBody>
          <a:bodyPr wrap="square" lIns="182880" tIns="146304" rIns="182880" bIns="146304" rtlCol="0">
            <a:spAutoFit/>
          </a:bodyPr>
          <a:lstStyle/>
          <a:p>
            <a:pPr>
              <a:lnSpc>
                <a:spcPct val="90000"/>
              </a:lnSpc>
              <a:spcAft>
                <a:spcPts val="600"/>
              </a:spcAft>
            </a:pPr>
            <a:r>
              <a:rPr lang="en-US" sz="1600" dirty="0">
                <a:solidFill>
                  <a:schemeClr val="bg1"/>
                </a:solidFill>
              </a:rPr>
              <a:t>Microsoft </a:t>
            </a:r>
            <a:r>
              <a:rPr lang="hu-HU" sz="1600" dirty="0">
                <a:solidFill>
                  <a:schemeClr val="bg1"/>
                </a:solidFill>
              </a:rPr>
              <a:t>adatközpont</a:t>
            </a:r>
            <a:r>
              <a:rPr lang="en-US" sz="1600" dirty="0">
                <a:solidFill>
                  <a:schemeClr val="bg1"/>
                </a:solidFill>
              </a:rPr>
              <a:t>, Chicago. </a:t>
            </a:r>
            <a:r>
              <a:rPr lang="hu-HU" sz="1600" dirty="0">
                <a:solidFill>
                  <a:schemeClr val="bg1"/>
                </a:solidFill>
              </a:rPr>
              <a:t>Forrás</a:t>
            </a:r>
            <a:r>
              <a:rPr lang="en-US" sz="1600" dirty="0">
                <a:solidFill>
                  <a:schemeClr val="bg1"/>
                </a:solidFill>
              </a:rPr>
              <a:t>: Microsoft</a:t>
            </a:r>
          </a:p>
        </p:txBody>
      </p:sp>
    </p:spTree>
    <p:extLst>
      <p:ext uri="{BB962C8B-B14F-4D97-AF65-F5344CB8AC3E}">
        <p14:creationId xmlns:p14="http://schemas.microsoft.com/office/powerpoint/2010/main" val="420074619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PnoKb9fTkA"/>
          <p:cNvPicPr>
            <a:picLocks noRot="1" noChangeAspect="1"/>
          </p:cNvPicPr>
          <p:nvPr>
            <a:videoFile r:link="rId1"/>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6881650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405" y="503"/>
            <a:ext cx="9834997" cy="6865118"/>
          </a:xfrm>
          <a:prstGeom prst="rect">
            <a:avLst/>
          </a:prstGeom>
        </p:spPr>
      </p:pic>
      <p:sp>
        <p:nvSpPr>
          <p:cNvPr id="6" name="Szövegdoboz 5"/>
          <p:cNvSpPr txBox="1"/>
          <p:nvPr/>
        </p:nvSpPr>
        <p:spPr>
          <a:xfrm>
            <a:off x="1091405" y="6348556"/>
            <a:ext cx="9834997" cy="517065"/>
          </a:xfrm>
          <a:prstGeom prst="rect">
            <a:avLst/>
          </a:prstGeom>
          <a:solidFill>
            <a:schemeClr val="accent1"/>
          </a:solidFill>
        </p:spPr>
        <p:txBody>
          <a:bodyPr wrap="square" lIns="182880" tIns="146304" rIns="182880" bIns="146304" rtlCol="0">
            <a:spAutoFit/>
          </a:bodyPr>
          <a:lstStyle/>
          <a:p>
            <a:pPr>
              <a:lnSpc>
                <a:spcPct val="90000"/>
              </a:lnSpc>
              <a:spcAft>
                <a:spcPts val="600"/>
              </a:spcAft>
            </a:pPr>
            <a:r>
              <a:rPr lang="en-US" sz="1600" dirty="0">
                <a:solidFill>
                  <a:schemeClr val="bg1"/>
                </a:solidFill>
              </a:rPr>
              <a:t>Microsoft </a:t>
            </a:r>
            <a:r>
              <a:rPr lang="hu-HU" sz="1600" dirty="0">
                <a:solidFill>
                  <a:schemeClr val="bg1"/>
                </a:solidFill>
              </a:rPr>
              <a:t>adatközpont</a:t>
            </a:r>
            <a:r>
              <a:rPr lang="en-US" sz="1600" dirty="0">
                <a:solidFill>
                  <a:schemeClr val="bg1"/>
                </a:solidFill>
              </a:rPr>
              <a:t>, Chicago. </a:t>
            </a:r>
            <a:r>
              <a:rPr lang="hu-HU" sz="1600" dirty="0">
                <a:solidFill>
                  <a:schemeClr val="bg1"/>
                </a:solidFill>
              </a:rPr>
              <a:t>Forrás</a:t>
            </a:r>
            <a:r>
              <a:rPr lang="en-US" sz="1600" dirty="0">
                <a:solidFill>
                  <a:schemeClr val="bg1"/>
                </a:solidFill>
              </a:rPr>
              <a:t>: Microsoft</a:t>
            </a:r>
          </a:p>
        </p:txBody>
      </p:sp>
    </p:spTree>
    <p:extLst>
      <p:ext uri="{BB962C8B-B14F-4D97-AF65-F5344CB8AC3E}">
        <p14:creationId xmlns:p14="http://schemas.microsoft.com/office/powerpoint/2010/main" val="239570315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925" y="0"/>
            <a:ext cx="9895957" cy="6867793"/>
          </a:xfrm>
          <a:prstGeom prst="rect">
            <a:avLst/>
          </a:prstGeom>
        </p:spPr>
      </p:pic>
      <p:sp>
        <p:nvSpPr>
          <p:cNvPr id="6" name="Szövegdoboz 5"/>
          <p:cNvSpPr txBox="1"/>
          <p:nvPr/>
        </p:nvSpPr>
        <p:spPr>
          <a:xfrm>
            <a:off x="1060925" y="6357265"/>
            <a:ext cx="9895957" cy="517065"/>
          </a:xfrm>
          <a:prstGeom prst="rect">
            <a:avLst/>
          </a:prstGeom>
          <a:solidFill>
            <a:schemeClr val="accent1"/>
          </a:solidFill>
        </p:spPr>
        <p:txBody>
          <a:bodyPr wrap="square" lIns="182880" tIns="146304" rIns="182880" bIns="146304" rtlCol="0">
            <a:spAutoFit/>
          </a:bodyPr>
          <a:lstStyle/>
          <a:p>
            <a:pPr>
              <a:lnSpc>
                <a:spcPct val="90000"/>
              </a:lnSpc>
              <a:spcAft>
                <a:spcPts val="600"/>
              </a:spcAft>
            </a:pPr>
            <a:r>
              <a:rPr lang="en-US" sz="1600" dirty="0">
                <a:solidFill>
                  <a:schemeClr val="bg1"/>
                </a:solidFill>
              </a:rPr>
              <a:t>Microsoft </a:t>
            </a:r>
            <a:r>
              <a:rPr lang="hu-HU" sz="1600" dirty="0">
                <a:solidFill>
                  <a:schemeClr val="bg1"/>
                </a:solidFill>
              </a:rPr>
              <a:t>adatközpont</a:t>
            </a:r>
            <a:r>
              <a:rPr lang="en-US" sz="1600" dirty="0">
                <a:solidFill>
                  <a:schemeClr val="bg1"/>
                </a:solidFill>
              </a:rPr>
              <a:t>, Chicago. </a:t>
            </a:r>
            <a:r>
              <a:rPr lang="hu-HU" sz="1600" dirty="0">
                <a:solidFill>
                  <a:schemeClr val="bg1"/>
                </a:solidFill>
              </a:rPr>
              <a:t>Forrás</a:t>
            </a:r>
            <a:r>
              <a:rPr lang="en-US" sz="1600" dirty="0">
                <a:solidFill>
                  <a:schemeClr val="bg1"/>
                </a:solidFill>
              </a:rPr>
              <a:t>: Microsoft</a:t>
            </a:r>
          </a:p>
        </p:txBody>
      </p:sp>
    </p:spTree>
    <p:extLst>
      <p:ext uri="{BB962C8B-B14F-4D97-AF65-F5344CB8AC3E}">
        <p14:creationId xmlns:p14="http://schemas.microsoft.com/office/powerpoint/2010/main" val="337428204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ctrTitle"/>
          </p:nvPr>
        </p:nvSpPr>
        <p:spPr/>
        <p:txBody>
          <a:bodyPr/>
          <a:lstStyle/>
          <a:p>
            <a:r>
              <a:rPr lang="hu-HU" dirty="0"/>
              <a:t>Hol segít a felhő?</a:t>
            </a:r>
          </a:p>
        </p:txBody>
      </p:sp>
    </p:spTree>
    <p:extLst>
      <p:ext uri="{BB962C8B-B14F-4D97-AF65-F5344CB8AC3E}">
        <p14:creationId xmlns:p14="http://schemas.microsoft.com/office/powerpoint/2010/main" val="392548436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t>Ki volt az első?</a:t>
            </a:r>
          </a:p>
        </p:txBody>
      </p:sp>
      <p:pic>
        <p:nvPicPr>
          <p:cNvPr id="4" name="Kép 3"/>
          <p:cNvPicPr>
            <a:picLocks noChangeAspect="1"/>
          </p:cNvPicPr>
          <p:nvPr/>
        </p:nvPicPr>
        <p:blipFill>
          <a:blip r:embed="rId3"/>
          <a:stretch>
            <a:fillRect/>
          </a:stretch>
        </p:blipFill>
        <p:spPr>
          <a:xfrm>
            <a:off x="0" y="1325217"/>
            <a:ext cx="12192000" cy="5532784"/>
          </a:xfrm>
          <a:prstGeom prst="rect">
            <a:avLst/>
          </a:prstGeom>
        </p:spPr>
      </p:pic>
      <p:pic>
        <p:nvPicPr>
          <p:cNvPr id="3074" name="Picture 2" descr="https://upload.wikimedia.org/wikipedia/commons/thumb/6/62/Amazon.com-Logo.svg/1280px-Amazon.com-Logo.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33662" y="2312160"/>
            <a:ext cx="4045165" cy="815354"/>
          </a:xfrm>
          <a:prstGeom prst="rect">
            <a:avLst/>
          </a:prstGeom>
          <a:noFill/>
          <a:extLst>
            <a:ext uri="{909E8E84-426E-40DD-AFC4-6F175D3DCCD1}">
              <a14:hiddenFill xmlns:a14="http://schemas.microsoft.com/office/drawing/2010/main">
                <a:solidFill>
                  <a:srgbClr val="FFFFFF"/>
                </a:solidFill>
              </a14:hiddenFill>
            </a:ext>
          </a:extLst>
        </p:spPr>
      </p:pic>
      <p:sp>
        <p:nvSpPr>
          <p:cNvPr id="5" name="Szövegdoboz 4"/>
          <p:cNvSpPr txBox="1"/>
          <p:nvPr/>
        </p:nvSpPr>
        <p:spPr>
          <a:xfrm>
            <a:off x="269240" y="875244"/>
            <a:ext cx="10177670" cy="627864"/>
          </a:xfrm>
          <a:prstGeom prst="rect">
            <a:avLst/>
          </a:prstGeom>
          <a:noFill/>
        </p:spPr>
        <p:txBody>
          <a:bodyPr wrap="square" lIns="182880" tIns="146304" rIns="182880" bIns="146304" rtlCol="0">
            <a:spAutoFit/>
          </a:bodyPr>
          <a:lstStyle/>
          <a:p>
            <a:pPr>
              <a:lnSpc>
                <a:spcPct val="90000"/>
              </a:lnSpc>
              <a:spcAft>
                <a:spcPts val="600"/>
              </a:spcAft>
            </a:pPr>
            <a:r>
              <a:rPr lang="hu-HU" sz="2400" dirty="0">
                <a:solidFill>
                  <a:schemeClr val="accent1"/>
                </a:solidFill>
              </a:rPr>
              <a:t>Negyedéves árbevétel (milliárd dollár)</a:t>
            </a:r>
          </a:p>
        </p:txBody>
      </p:sp>
      <p:sp>
        <p:nvSpPr>
          <p:cNvPr id="3" name="Téglalap 2"/>
          <p:cNvSpPr/>
          <p:nvPr/>
        </p:nvSpPr>
        <p:spPr bwMode="auto">
          <a:xfrm>
            <a:off x="177800" y="6108700"/>
            <a:ext cx="8064500" cy="520700"/>
          </a:xfrm>
          <a:prstGeom prst="rect">
            <a:avLst/>
          </a:prstGeom>
          <a:solidFill>
            <a:srgbClr val="F5F5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082142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 presetClass="entr" presetSubtype="0" fill="hold" grpId="1"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Effect transition="in" filter="fade">
                                      <p:cBhvr>
                                        <p:cTn id="17" dur="500"/>
                                        <p:tgtEl>
                                          <p:spTgt spid="3074"/>
                                        </p:tgtEl>
                                      </p:cBhvr>
                                    </p:animEffect>
                                  </p:childTnLst>
                                </p:cTn>
                              </p:par>
                              <p:par>
                                <p:cTn id="18" presetID="10" presetClass="exit" presetSubtype="0" fill="hold" grpId="0" nodeType="withEffect">
                                  <p:stCondLst>
                                    <p:cond delay="0"/>
                                  </p:stCondLst>
                                  <p:childTnLst>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animBg="1"/>
      <p:bldP spid="3"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Gerade Verbindung mit Pfeil 15"/>
          <p:cNvCxnSpPr/>
          <p:nvPr/>
        </p:nvCxnSpPr>
        <p:spPr>
          <a:xfrm flipV="1">
            <a:off x="3298232" y="1714488"/>
            <a:ext cx="6000792" cy="4143404"/>
          </a:xfrm>
          <a:prstGeom prst="straightConnector1">
            <a:avLst/>
          </a:prstGeom>
          <a:ln w="12700">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sp>
        <p:nvSpPr>
          <p:cNvPr id="61" name="Textfeld 60"/>
          <p:cNvSpPr txBox="1"/>
          <p:nvPr/>
        </p:nvSpPr>
        <p:spPr>
          <a:xfrm>
            <a:off x="5084182" y="5143513"/>
            <a:ext cx="1801810" cy="374571"/>
          </a:xfrm>
          <a:prstGeom prst="roundRect">
            <a:avLst/>
          </a:prstGeom>
          <a:noFill/>
          <a:ln w="6350">
            <a:noFill/>
          </a:ln>
        </p:spPr>
        <p:txBody>
          <a:bodyPr wrap="square" lIns="0" rIns="0" rtlCol="0">
            <a:spAutoFit/>
          </a:bodyPr>
          <a:lstStyle/>
          <a:p>
            <a:pPr algn="ctr">
              <a:buNone/>
            </a:pPr>
            <a:r>
              <a:rPr lang="hu-HU" sz="1600" dirty="0">
                <a:solidFill>
                  <a:srgbClr val="7030A0"/>
                </a:solidFill>
                <a:latin typeface="Segoe Semibold"/>
              </a:rPr>
              <a:t>Tényleges terhelés</a:t>
            </a:r>
            <a:endParaRPr lang="en-US" sz="1600" dirty="0">
              <a:solidFill>
                <a:srgbClr val="7030A0"/>
              </a:solidFill>
              <a:latin typeface="Segoe Semibold"/>
            </a:endParaRPr>
          </a:p>
        </p:txBody>
      </p:sp>
      <p:sp>
        <p:nvSpPr>
          <p:cNvPr id="35" name="Textfeld 34"/>
          <p:cNvSpPr txBox="1"/>
          <p:nvPr/>
        </p:nvSpPr>
        <p:spPr>
          <a:xfrm>
            <a:off x="6012876" y="1865431"/>
            <a:ext cx="1291936" cy="578882"/>
          </a:xfrm>
          <a:prstGeom prst="roundRect">
            <a:avLst/>
          </a:prstGeom>
          <a:noFill/>
          <a:ln w="6350">
            <a:noFill/>
          </a:ln>
        </p:spPr>
        <p:txBody>
          <a:bodyPr wrap="square" lIns="0" rIns="0" rtlCol="0">
            <a:spAutoFit/>
          </a:bodyPr>
          <a:lstStyle/>
          <a:p>
            <a:pPr algn="ctr">
              <a:buNone/>
            </a:pPr>
            <a:r>
              <a:rPr lang="hu-HU" sz="1400" dirty="0">
                <a:solidFill>
                  <a:schemeClr val="accent1">
                    <a:lumMod val="50000"/>
                  </a:schemeClr>
                </a:solidFill>
              </a:rPr>
              <a:t>Befoglalt erőforrások</a:t>
            </a:r>
            <a:endParaRPr lang="en-US" sz="1400" dirty="0">
              <a:solidFill>
                <a:schemeClr val="accent1">
                  <a:lumMod val="50000"/>
                </a:schemeClr>
              </a:solidFill>
            </a:endParaRPr>
          </a:p>
        </p:txBody>
      </p:sp>
      <p:sp>
        <p:nvSpPr>
          <p:cNvPr id="25" name="Textfeld 24"/>
          <p:cNvSpPr txBox="1"/>
          <p:nvPr/>
        </p:nvSpPr>
        <p:spPr>
          <a:xfrm>
            <a:off x="1895476" y="4544334"/>
            <a:ext cx="1221801" cy="789667"/>
          </a:xfrm>
          <a:prstGeom prst="roundRect">
            <a:avLst>
              <a:gd name="adj" fmla="val 10381"/>
            </a:avLst>
          </a:prstGeom>
          <a:noFill/>
          <a:ln w="6350">
            <a:noFill/>
          </a:ln>
        </p:spPr>
        <p:txBody>
          <a:bodyPr wrap="square" lIns="0" rIns="0" rtlCol="0" anchor="ctr" anchorCtr="0">
            <a:spAutoFit/>
          </a:bodyPr>
          <a:lstStyle/>
          <a:p>
            <a:pPr algn="ctr">
              <a:lnSpc>
                <a:spcPts val="1700"/>
              </a:lnSpc>
            </a:pPr>
            <a:r>
              <a:rPr lang="hu-HU" sz="1600" dirty="0">
                <a:latin typeface="Segoe Semibold"/>
              </a:rPr>
              <a:t>Kezdeti befektetés csökkentése</a:t>
            </a:r>
            <a:endParaRPr lang="en-US" sz="1600" dirty="0">
              <a:latin typeface="Segoe Semibold"/>
            </a:endParaRPr>
          </a:p>
        </p:txBody>
      </p:sp>
      <p:sp>
        <p:nvSpPr>
          <p:cNvPr id="26" name="Textfeld 25"/>
          <p:cNvSpPr txBox="1"/>
          <p:nvPr/>
        </p:nvSpPr>
        <p:spPr>
          <a:xfrm>
            <a:off x="3763456" y="3714753"/>
            <a:ext cx="1355568" cy="584557"/>
          </a:xfrm>
          <a:prstGeom prst="roundRect">
            <a:avLst/>
          </a:prstGeom>
          <a:noFill/>
          <a:ln w="6350">
            <a:noFill/>
          </a:ln>
        </p:spPr>
        <p:txBody>
          <a:bodyPr wrap="square" lIns="0" rIns="0" rtlCol="0">
            <a:spAutoFit/>
          </a:bodyPr>
          <a:lstStyle/>
          <a:p>
            <a:pPr algn="ctr">
              <a:lnSpc>
                <a:spcPts val="1700"/>
              </a:lnSpc>
            </a:pPr>
            <a:r>
              <a:rPr lang="hu-HU" sz="1600" dirty="0">
                <a:latin typeface="Segoe Semibold"/>
              </a:rPr>
              <a:t>Túlméretezés elkerülése</a:t>
            </a:r>
            <a:endParaRPr lang="en-US" sz="1600" dirty="0">
              <a:latin typeface="Segoe Semibold"/>
            </a:endParaRPr>
          </a:p>
        </p:txBody>
      </p:sp>
      <p:cxnSp>
        <p:nvCxnSpPr>
          <p:cNvPr id="27" name="Gerade Verbindung mit Pfeil 26"/>
          <p:cNvCxnSpPr>
            <a:stCxn id="26" idx="2"/>
          </p:cNvCxnSpPr>
          <p:nvPr/>
        </p:nvCxnSpPr>
        <p:spPr>
          <a:xfrm>
            <a:off x="4441240" y="4299310"/>
            <a:ext cx="571506" cy="558448"/>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29" name="Textfeld 28"/>
          <p:cNvSpPr txBox="1"/>
          <p:nvPr/>
        </p:nvSpPr>
        <p:spPr>
          <a:xfrm>
            <a:off x="3670026" y="2559603"/>
            <a:ext cx="2038050" cy="646986"/>
          </a:xfrm>
          <a:prstGeom prst="roundRect">
            <a:avLst/>
          </a:prstGeom>
          <a:noFill/>
          <a:ln w="6350">
            <a:noFill/>
          </a:ln>
        </p:spPr>
        <p:txBody>
          <a:bodyPr wrap="square" lIns="0" rIns="0" rtlCol="0">
            <a:spAutoFit/>
          </a:bodyPr>
          <a:lstStyle/>
          <a:p>
            <a:pPr algn="ctr">
              <a:buNone/>
            </a:pPr>
            <a:r>
              <a:rPr lang="hu-HU" sz="1600" dirty="0" err="1">
                <a:latin typeface="Segoe Semibold"/>
              </a:rPr>
              <a:t>Alulméretezés</a:t>
            </a:r>
            <a:r>
              <a:rPr lang="hu-HU" sz="1600" dirty="0">
                <a:latin typeface="Segoe Semibold"/>
              </a:rPr>
              <a:t> elkerülése</a:t>
            </a:r>
            <a:endParaRPr lang="en-US" sz="1600" dirty="0">
              <a:latin typeface="Segoe Semibold"/>
            </a:endParaRPr>
          </a:p>
        </p:txBody>
      </p:sp>
      <p:cxnSp>
        <p:nvCxnSpPr>
          <p:cNvPr id="31" name="Gerade Verbindung mit Pfeil 30"/>
          <p:cNvCxnSpPr>
            <a:stCxn id="29" idx="2"/>
          </p:cNvCxnSpPr>
          <p:nvPr/>
        </p:nvCxnSpPr>
        <p:spPr>
          <a:xfrm>
            <a:off x="4689051" y="3206589"/>
            <a:ext cx="1180948" cy="150972"/>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4" name="Textfeld 33"/>
          <p:cNvSpPr txBox="1"/>
          <p:nvPr/>
        </p:nvSpPr>
        <p:spPr>
          <a:xfrm>
            <a:off x="8766350" y="3751349"/>
            <a:ext cx="2093525" cy="789667"/>
          </a:xfrm>
          <a:prstGeom prst="roundRect">
            <a:avLst>
              <a:gd name="adj" fmla="val 9854"/>
            </a:avLst>
          </a:prstGeom>
          <a:noFill/>
          <a:ln w="6350">
            <a:noFill/>
          </a:ln>
        </p:spPr>
        <p:txBody>
          <a:bodyPr wrap="square" lIns="0" rIns="0" rtlCol="0">
            <a:spAutoFit/>
          </a:bodyPr>
          <a:lstStyle/>
          <a:p>
            <a:pPr algn="ctr">
              <a:lnSpc>
                <a:spcPts val="1700"/>
              </a:lnSpc>
            </a:pPr>
            <a:r>
              <a:rPr lang="hu-HU" sz="1600" dirty="0">
                <a:latin typeface="Segoe Semibold"/>
              </a:rPr>
              <a:t>Átmeneti igény csökkenést lekövetik a befoglalt erőforrások</a:t>
            </a:r>
            <a:endParaRPr lang="en-US" sz="1600" dirty="0">
              <a:latin typeface="Segoe Semibold"/>
            </a:endParaRPr>
          </a:p>
        </p:txBody>
      </p:sp>
      <p:cxnSp>
        <p:nvCxnSpPr>
          <p:cNvPr id="36" name="Gerade Verbindung mit Pfeil 35"/>
          <p:cNvCxnSpPr>
            <a:stCxn id="34" idx="0"/>
          </p:cNvCxnSpPr>
          <p:nvPr/>
        </p:nvCxnSpPr>
        <p:spPr>
          <a:xfrm flipH="1" flipV="1">
            <a:off x="7870267" y="2928939"/>
            <a:ext cx="1942846" cy="822410"/>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7" name="Gerade Verbindung mit Pfeil 36"/>
          <p:cNvCxnSpPr>
            <a:stCxn id="25" idx="2"/>
          </p:cNvCxnSpPr>
          <p:nvPr/>
        </p:nvCxnSpPr>
        <p:spPr>
          <a:xfrm>
            <a:off x="2506377" y="5334001"/>
            <a:ext cx="682337" cy="333335"/>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nvGrpSpPr>
          <p:cNvPr id="2" name="Gruppieren 53"/>
          <p:cNvGrpSpPr/>
          <p:nvPr/>
        </p:nvGrpSpPr>
        <p:grpSpPr>
          <a:xfrm>
            <a:off x="3289262" y="1971676"/>
            <a:ext cx="5514440" cy="3894869"/>
            <a:chOff x="1848386" y="1971675"/>
            <a:chExt cx="5514440" cy="3894869"/>
          </a:xfrm>
        </p:grpSpPr>
        <p:sp>
          <p:nvSpPr>
            <p:cNvPr id="46" name="Freihandform 45"/>
            <p:cNvSpPr/>
            <p:nvPr/>
          </p:nvSpPr>
          <p:spPr>
            <a:xfrm>
              <a:off x="5534026" y="2674936"/>
              <a:ext cx="1032695" cy="1755723"/>
            </a:xfrm>
            <a:custGeom>
              <a:avLst/>
              <a:gdLst>
                <a:gd name="connsiteX0" fmla="*/ 0 w 1133475"/>
                <a:gd name="connsiteY0" fmla="*/ 30162 h 2239962"/>
                <a:gd name="connsiteX1" fmla="*/ 600075 w 1133475"/>
                <a:gd name="connsiteY1" fmla="*/ 153987 h 2239962"/>
                <a:gd name="connsiteX2" fmla="*/ 914400 w 1133475"/>
                <a:gd name="connsiteY2" fmla="*/ 954087 h 2239962"/>
                <a:gd name="connsiteX3" fmla="*/ 1133475 w 1133475"/>
                <a:gd name="connsiteY3" fmla="*/ 2239962 h 2239962"/>
                <a:gd name="connsiteX4" fmla="*/ 1133475 w 1133475"/>
                <a:gd name="connsiteY4" fmla="*/ 2239962 h 2239962"/>
                <a:gd name="connsiteX0" fmla="*/ 0 w 1188730"/>
                <a:gd name="connsiteY0" fmla="*/ 30162 h 2429694"/>
                <a:gd name="connsiteX1" fmla="*/ 600075 w 1188730"/>
                <a:gd name="connsiteY1" fmla="*/ 153987 h 2429694"/>
                <a:gd name="connsiteX2" fmla="*/ 914400 w 1188730"/>
                <a:gd name="connsiteY2" fmla="*/ 954087 h 2429694"/>
                <a:gd name="connsiteX3" fmla="*/ 1133475 w 1188730"/>
                <a:gd name="connsiteY3" fmla="*/ 2239962 h 2429694"/>
                <a:gd name="connsiteX4" fmla="*/ 582869 w 1188730"/>
                <a:gd name="connsiteY4" fmla="*/ 2092478 h 2429694"/>
                <a:gd name="connsiteX0" fmla="*/ 0 w 1087950"/>
                <a:gd name="connsiteY0" fmla="*/ 30162 h 2141639"/>
                <a:gd name="connsiteX1" fmla="*/ 600075 w 1087950"/>
                <a:gd name="connsiteY1" fmla="*/ 153987 h 2141639"/>
                <a:gd name="connsiteX2" fmla="*/ 914400 w 1087950"/>
                <a:gd name="connsiteY2" fmla="*/ 954087 h 2141639"/>
                <a:gd name="connsiteX3" fmla="*/ 1032695 w 1087950"/>
                <a:gd name="connsiteY3" fmla="*/ 1755723 h 2141639"/>
                <a:gd name="connsiteX4" fmla="*/ 582869 w 1087950"/>
                <a:gd name="connsiteY4" fmla="*/ 2092478 h 2141639"/>
                <a:gd name="connsiteX0" fmla="*/ 0 w 1087950"/>
                <a:gd name="connsiteY0" fmla="*/ 30162 h 2092478"/>
                <a:gd name="connsiteX1" fmla="*/ 600075 w 1087950"/>
                <a:gd name="connsiteY1" fmla="*/ 153987 h 2092478"/>
                <a:gd name="connsiteX2" fmla="*/ 914400 w 1087950"/>
                <a:gd name="connsiteY2" fmla="*/ 954087 h 2092478"/>
                <a:gd name="connsiteX3" fmla="*/ 1032695 w 1087950"/>
                <a:gd name="connsiteY3" fmla="*/ 1755723 h 2092478"/>
                <a:gd name="connsiteX4" fmla="*/ 582869 w 1087950"/>
                <a:gd name="connsiteY4" fmla="*/ 2092478 h 2092478"/>
                <a:gd name="connsiteX0" fmla="*/ 0 w 1140030"/>
                <a:gd name="connsiteY0" fmla="*/ 30162 h 2185884"/>
                <a:gd name="connsiteX1" fmla="*/ 600075 w 1140030"/>
                <a:gd name="connsiteY1" fmla="*/ 153987 h 2185884"/>
                <a:gd name="connsiteX2" fmla="*/ 914400 w 1140030"/>
                <a:gd name="connsiteY2" fmla="*/ 954087 h 2185884"/>
                <a:gd name="connsiteX3" fmla="*/ 1032695 w 1140030"/>
                <a:gd name="connsiteY3" fmla="*/ 1755723 h 2185884"/>
                <a:gd name="connsiteX4" fmla="*/ 1072024 w 1140030"/>
                <a:gd name="connsiteY4" fmla="*/ 2185884 h 2185884"/>
                <a:gd name="connsiteX0" fmla="*/ 0 w 1072024"/>
                <a:gd name="connsiteY0" fmla="*/ 30162 h 2185884"/>
                <a:gd name="connsiteX1" fmla="*/ 600075 w 1072024"/>
                <a:gd name="connsiteY1" fmla="*/ 153987 h 2185884"/>
                <a:gd name="connsiteX2" fmla="*/ 914400 w 1072024"/>
                <a:gd name="connsiteY2" fmla="*/ 954087 h 2185884"/>
                <a:gd name="connsiteX3" fmla="*/ 1032695 w 1072024"/>
                <a:gd name="connsiteY3" fmla="*/ 1755723 h 2185884"/>
                <a:gd name="connsiteX4" fmla="*/ 1072024 w 1072024"/>
                <a:gd name="connsiteY4" fmla="*/ 2185884 h 2185884"/>
                <a:gd name="connsiteX0" fmla="*/ 0 w 1054459"/>
                <a:gd name="connsiteY0" fmla="*/ 30162 h 1906945"/>
                <a:gd name="connsiteX1" fmla="*/ 600075 w 1054459"/>
                <a:gd name="connsiteY1" fmla="*/ 153987 h 1906945"/>
                <a:gd name="connsiteX2" fmla="*/ 914400 w 1054459"/>
                <a:gd name="connsiteY2" fmla="*/ 954087 h 1906945"/>
                <a:gd name="connsiteX3" fmla="*/ 1032695 w 1054459"/>
                <a:gd name="connsiteY3" fmla="*/ 1755723 h 1906945"/>
                <a:gd name="connsiteX4" fmla="*/ 1044985 w 1054459"/>
                <a:gd name="connsiteY4" fmla="*/ 1861420 h 1906945"/>
                <a:gd name="connsiteX0" fmla="*/ 0 w 1032695"/>
                <a:gd name="connsiteY0" fmla="*/ 30162 h 1755723"/>
                <a:gd name="connsiteX1" fmla="*/ 600075 w 1032695"/>
                <a:gd name="connsiteY1" fmla="*/ 153987 h 1755723"/>
                <a:gd name="connsiteX2" fmla="*/ 914400 w 1032695"/>
                <a:gd name="connsiteY2" fmla="*/ 954087 h 1755723"/>
                <a:gd name="connsiteX3" fmla="*/ 1032695 w 1032695"/>
                <a:gd name="connsiteY3" fmla="*/ 1755723 h 1755723"/>
              </a:gdLst>
              <a:ahLst/>
              <a:cxnLst>
                <a:cxn ang="0">
                  <a:pos x="connsiteX0" y="connsiteY0"/>
                </a:cxn>
                <a:cxn ang="0">
                  <a:pos x="connsiteX1" y="connsiteY1"/>
                </a:cxn>
                <a:cxn ang="0">
                  <a:pos x="connsiteX2" y="connsiteY2"/>
                </a:cxn>
                <a:cxn ang="0">
                  <a:pos x="connsiteX3" y="connsiteY3"/>
                </a:cxn>
              </a:cxnLst>
              <a:rect l="l" t="t" r="r" b="b"/>
              <a:pathLst>
                <a:path w="1032695" h="1755723">
                  <a:moveTo>
                    <a:pt x="0" y="30162"/>
                  </a:moveTo>
                  <a:cubicBezTo>
                    <a:pt x="223837" y="15081"/>
                    <a:pt x="447675" y="0"/>
                    <a:pt x="600075" y="153987"/>
                  </a:cubicBezTo>
                  <a:cubicBezTo>
                    <a:pt x="752475" y="307975"/>
                    <a:pt x="842297" y="687131"/>
                    <a:pt x="914400" y="954087"/>
                  </a:cubicBezTo>
                  <a:cubicBezTo>
                    <a:pt x="986503" y="1221043"/>
                    <a:pt x="1010931" y="1604501"/>
                    <a:pt x="1032695" y="1755723"/>
                  </a:cubicBezTo>
                </a:path>
              </a:pathLst>
            </a:custGeom>
            <a:ln w="381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buNone/>
              </a:pPr>
              <a:endParaRPr lang="en-US" dirty="0">
                <a:solidFill>
                  <a:srgbClr val="333333"/>
                </a:solidFill>
              </a:endParaRPr>
            </a:p>
          </p:txBody>
        </p:sp>
        <p:sp>
          <p:nvSpPr>
            <p:cNvPr id="47" name="Freihandform 46"/>
            <p:cNvSpPr/>
            <p:nvPr/>
          </p:nvSpPr>
          <p:spPr>
            <a:xfrm>
              <a:off x="6564262" y="1971675"/>
              <a:ext cx="798564" cy="2754108"/>
            </a:xfrm>
            <a:custGeom>
              <a:avLst/>
              <a:gdLst>
                <a:gd name="connsiteX0" fmla="*/ 0 w 695325"/>
                <a:gd name="connsiteY0" fmla="*/ 2924175 h 3319463"/>
                <a:gd name="connsiteX1" fmla="*/ 180975 w 695325"/>
                <a:gd name="connsiteY1" fmla="*/ 3105150 h 3319463"/>
                <a:gd name="connsiteX2" fmla="*/ 457200 w 695325"/>
                <a:gd name="connsiteY2" fmla="*/ 1638300 h 3319463"/>
                <a:gd name="connsiteX3" fmla="*/ 695325 w 695325"/>
                <a:gd name="connsiteY3" fmla="*/ 0 h 3319463"/>
                <a:gd name="connsiteX0" fmla="*/ 0 w 793647"/>
                <a:gd name="connsiteY0" fmla="*/ 2459601 h 3242033"/>
                <a:gd name="connsiteX1" fmla="*/ 279297 w 793647"/>
                <a:gd name="connsiteY1" fmla="*/ 3105150 h 3242033"/>
                <a:gd name="connsiteX2" fmla="*/ 555522 w 793647"/>
                <a:gd name="connsiteY2" fmla="*/ 1638300 h 3242033"/>
                <a:gd name="connsiteX3" fmla="*/ 793647 w 793647"/>
                <a:gd name="connsiteY3" fmla="*/ 0 h 3242033"/>
                <a:gd name="connsiteX0" fmla="*/ 0 w 793647"/>
                <a:gd name="connsiteY0" fmla="*/ 2459601 h 3242033"/>
                <a:gd name="connsiteX1" fmla="*/ 279297 w 793647"/>
                <a:gd name="connsiteY1" fmla="*/ 3105150 h 3242033"/>
                <a:gd name="connsiteX2" fmla="*/ 555522 w 793647"/>
                <a:gd name="connsiteY2" fmla="*/ 1638300 h 3242033"/>
                <a:gd name="connsiteX3" fmla="*/ 793647 w 793647"/>
                <a:gd name="connsiteY3" fmla="*/ 0 h 3242033"/>
                <a:gd name="connsiteX0" fmla="*/ 0 w 793647"/>
                <a:gd name="connsiteY0" fmla="*/ 2459601 h 2755336"/>
                <a:gd name="connsiteX1" fmla="*/ 279297 w 793647"/>
                <a:gd name="connsiteY1" fmla="*/ 2618453 h 2755336"/>
                <a:gd name="connsiteX2" fmla="*/ 555522 w 793647"/>
                <a:gd name="connsiteY2" fmla="*/ 1638300 h 2755336"/>
                <a:gd name="connsiteX3" fmla="*/ 793647 w 793647"/>
                <a:gd name="connsiteY3" fmla="*/ 0 h 2755336"/>
                <a:gd name="connsiteX0" fmla="*/ 0 w 796105"/>
                <a:gd name="connsiteY0" fmla="*/ 2462059 h 2755746"/>
                <a:gd name="connsiteX1" fmla="*/ 281755 w 796105"/>
                <a:gd name="connsiteY1" fmla="*/ 2618453 h 2755746"/>
                <a:gd name="connsiteX2" fmla="*/ 557980 w 796105"/>
                <a:gd name="connsiteY2" fmla="*/ 1638300 h 2755746"/>
                <a:gd name="connsiteX3" fmla="*/ 796105 w 796105"/>
                <a:gd name="connsiteY3" fmla="*/ 0 h 2755746"/>
                <a:gd name="connsiteX0" fmla="*/ 0 w 796105"/>
                <a:gd name="connsiteY0" fmla="*/ 2462059 h 2755746"/>
                <a:gd name="connsiteX1" fmla="*/ 281755 w 796105"/>
                <a:gd name="connsiteY1" fmla="*/ 2618453 h 2755746"/>
                <a:gd name="connsiteX2" fmla="*/ 557980 w 796105"/>
                <a:gd name="connsiteY2" fmla="*/ 1638300 h 2755746"/>
                <a:gd name="connsiteX3" fmla="*/ 796105 w 796105"/>
                <a:gd name="connsiteY3" fmla="*/ 0 h 2755746"/>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Lst>
              <a:ahLst/>
              <a:cxnLst>
                <a:cxn ang="0">
                  <a:pos x="connsiteX0" y="connsiteY0"/>
                </a:cxn>
                <a:cxn ang="0">
                  <a:pos x="connsiteX1" y="connsiteY1"/>
                </a:cxn>
                <a:cxn ang="0">
                  <a:pos x="connsiteX2" y="connsiteY2"/>
                </a:cxn>
                <a:cxn ang="0">
                  <a:pos x="connsiteX3" y="connsiteY3"/>
                </a:cxn>
              </a:cxnLst>
              <a:rect l="l" t="t" r="r" b="b"/>
              <a:pathLst>
                <a:path w="798564" h="2754108">
                  <a:moveTo>
                    <a:pt x="0" y="2452227"/>
                  </a:moveTo>
                  <a:cubicBezTo>
                    <a:pt x="30573" y="2708712"/>
                    <a:pt x="190807" y="2754108"/>
                    <a:pt x="284214" y="2618453"/>
                  </a:cubicBezTo>
                  <a:cubicBezTo>
                    <a:pt x="377621" y="2482798"/>
                    <a:pt x="474714" y="2074709"/>
                    <a:pt x="560439" y="1638300"/>
                  </a:cubicBezTo>
                  <a:cubicBezTo>
                    <a:pt x="646164" y="1201891"/>
                    <a:pt x="722364" y="560387"/>
                    <a:pt x="798564" y="0"/>
                  </a:cubicBezTo>
                </a:path>
              </a:pathLst>
            </a:custGeom>
            <a:ln w="381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buNone/>
              </a:pPr>
              <a:endParaRPr lang="en-US" dirty="0">
                <a:solidFill>
                  <a:srgbClr val="333333"/>
                </a:solidFill>
              </a:endParaRPr>
            </a:p>
          </p:txBody>
        </p:sp>
        <p:sp>
          <p:nvSpPr>
            <p:cNvPr id="50" name="Freihandform 49"/>
            <p:cNvSpPr/>
            <p:nvPr/>
          </p:nvSpPr>
          <p:spPr>
            <a:xfrm>
              <a:off x="1848386" y="3544584"/>
              <a:ext cx="2650733" cy="2321960"/>
            </a:xfrm>
            <a:custGeom>
              <a:avLst/>
              <a:gdLst>
                <a:gd name="connsiteX0" fmla="*/ 0 w 2650733"/>
                <a:gd name="connsiteY0" fmla="*/ 2321960 h 2321960"/>
                <a:gd name="connsiteX1" fmla="*/ 1849348 w 2650733"/>
                <a:gd name="connsiteY1" fmla="*/ 1541124 h 2321960"/>
                <a:gd name="connsiteX2" fmla="*/ 2650733 w 2650733"/>
                <a:gd name="connsiteY2" fmla="*/ 0 h 2321960"/>
              </a:gdLst>
              <a:ahLst/>
              <a:cxnLst>
                <a:cxn ang="0">
                  <a:pos x="connsiteX0" y="connsiteY0"/>
                </a:cxn>
                <a:cxn ang="0">
                  <a:pos x="connsiteX1" y="connsiteY1"/>
                </a:cxn>
                <a:cxn ang="0">
                  <a:pos x="connsiteX2" y="connsiteY2"/>
                </a:cxn>
              </a:cxnLst>
              <a:rect l="l" t="t" r="r" b="b"/>
              <a:pathLst>
                <a:path w="2650733" h="2321960">
                  <a:moveTo>
                    <a:pt x="0" y="2321960"/>
                  </a:moveTo>
                  <a:cubicBezTo>
                    <a:pt x="703779" y="2125038"/>
                    <a:pt x="1407559" y="1928117"/>
                    <a:pt x="1849348" y="1541124"/>
                  </a:cubicBezTo>
                  <a:cubicBezTo>
                    <a:pt x="2291137" y="1154131"/>
                    <a:pt x="2470935" y="577065"/>
                    <a:pt x="2650733" y="0"/>
                  </a:cubicBezTo>
                </a:path>
              </a:pathLst>
            </a:custGeom>
            <a:ln w="381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buNone/>
              </a:pPr>
              <a:endParaRPr lang="en-US" dirty="0">
                <a:solidFill>
                  <a:srgbClr val="333333"/>
                </a:solidFill>
              </a:endParaRPr>
            </a:p>
          </p:txBody>
        </p:sp>
        <p:sp>
          <p:nvSpPr>
            <p:cNvPr id="52" name="Freihandform 51"/>
            <p:cNvSpPr/>
            <p:nvPr/>
          </p:nvSpPr>
          <p:spPr>
            <a:xfrm>
              <a:off x="4498642" y="2704887"/>
              <a:ext cx="1043195" cy="844461"/>
            </a:xfrm>
            <a:custGeom>
              <a:avLst/>
              <a:gdLst>
                <a:gd name="connsiteX0" fmla="*/ 0 w 1900719"/>
                <a:gd name="connsiteY0" fmla="*/ 934948 h 934948"/>
                <a:gd name="connsiteX1" fmla="*/ 462337 w 1900719"/>
                <a:gd name="connsiteY1" fmla="*/ 277402 h 934948"/>
                <a:gd name="connsiteX2" fmla="*/ 1900719 w 1900719"/>
                <a:gd name="connsiteY2" fmla="*/ 0 h 934948"/>
                <a:gd name="connsiteX0" fmla="*/ 0 w 1373550"/>
                <a:gd name="connsiteY0" fmla="*/ 868273 h 868273"/>
                <a:gd name="connsiteX1" fmla="*/ 462337 w 1373550"/>
                <a:gd name="connsiteY1" fmla="*/ 210727 h 868273"/>
                <a:gd name="connsiteX2" fmla="*/ 1373550 w 1373550"/>
                <a:gd name="connsiteY2" fmla="*/ 0 h 868273"/>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360923 w 1047663"/>
                <a:gd name="connsiteY1" fmla="*/ 241145 h 839698"/>
                <a:gd name="connsiteX2" fmla="*/ 1047663 w 1047663"/>
                <a:gd name="connsiteY2" fmla="*/ 0 h 839698"/>
                <a:gd name="connsiteX0" fmla="*/ 0 w 1047663"/>
                <a:gd name="connsiteY0" fmla="*/ 839698 h 839698"/>
                <a:gd name="connsiteX1" fmla="*/ 360923 w 1047663"/>
                <a:gd name="connsiteY1" fmla="*/ 241145 h 839698"/>
                <a:gd name="connsiteX2" fmla="*/ 1047663 w 1047663"/>
                <a:gd name="connsiteY2" fmla="*/ 0 h 839698"/>
                <a:gd name="connsiteX0" fmla="*/ 0 w 1035295"/>
                <a:gd name="connsiteY0" fmla="*/ 792995 h 792995"/>
                <a:gd name="connsiteX1" fmla="*/ 348555 w 1035295"/>
                <a:gd name="connsiteY1" fmla="*/ 241145 h 792995"/>
                <a:gd name="connsiteX2" fmla="*/ 1035295 w 1035295"/>
                <a:gd name="connsiteY2" fmla="*/ 0 h 792995"/>
                <a:gd name="connsiteX0" fmla="*/ 0 w 1052610"/>
                <a:gd name="connsiteY0" fmla="*/ 839698 h 839698"/>
                <a:gd name="connsiteX1" fmla="*/ 365870 w 1052610"/>
                <a:gd name="connsiteY1" fmla="*/ 241145 h 839698"/>
                <a:gd name="connsiteX2" fmla="*/ 1052610 w 1052610"/>
                <a:gd name="connsiteY2" fmla="*/ 0 h 839698"/>
                <a:gd name="connsiteX0" fmla="*/ 0 w 1055018"/>
                <a:gd name="connsiteY0" fmla="*/ 844461 h 844461"/>
                <a:gd name="connsiteX1" fmla="*/ 368278 w 1055018"/>
                <a:gd name="connsiteY1" fmla="*/ 241145 h 844461"/>
                <a:gd name="connsiteX2" fmla="*/ 1055018 w 1055018"/>
                <a:gd name="connsiteY2" fmla="*/ 0 h 844461"/>
              </a:gdLst>
              <a:ahLst/>
              <a:cxnLst>
                <a:cxn ang="0">
                  <a:pos x="connsiteX0" y="connsiteY0"/>
                </a:cxn>
                <a:cxn ang="0">
                  <a:pos x="connsiteX1" y="connsiteY1"/>
                </a:cxn>
                <a:cxn ang="0">
                  <a:pos x="connsiteX2" y="connsiteY2"/>
                </a:cxn>
              </a:cxnLst>
              <a:rect l="l" t="t" r="r" b="b"/>
              <a:pathLst>
                <a:path w="1055018" h="844461">
                  <a:moveTo>
                    <a:pt x="0" y="844461"/>
                  </a:moveTo>
                  <a:cubicBezTo>
                    <a:pt x="72775" y="593600"/>
                    <a:pt x="193668" y="381095"/>
                    <a:pt x="368278" y="241145"/>
                  </a:cubicBezTo>
                  <a:cubicBezTo>
                    <a:pt x="537014" y="123932"/>
                    <a:pt x="762598" y="32213"/>
                    <a:pt x="1055018" y="0"/>
                  </a:cubicBezTo>
                </a:path>
              </a:pathLst>
            </a:custGeom>
            <a:ln w="381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buNone/>
              </a:pPr>
              <a:endParaRPr lang="en-US" dirty="0">
                <a:solidFill>
                  <a:srgbClr val="333333"/>
                </a:solidFill>
              </a:endParaRPr>
            </a:p>
          </p:txBody>
        </p:sp>
      </p:grpSp>
      <p:grpSp>
        <p:nvGrpSpPr>
          <p:cNvPr id="3" name="Gruppieren 54"/>
          <p:cNvGrpSpPr/>
          <p:nvPr/>
        </p:nvGrpSpPr>
        <p:grpSpPr>
          <a:xfrm>
            <a:off x="3298232" y="1785927"/>
            <a:ext cx="5514440" cy="3894869"/>
            <a:chOff x="1848386" y="1971675"/>
            <a:chExt cx="5514440" cy="3894869"/>
          </a:xfrm>
        </p:grpSpPr>
        <p:sp>
          <p:nvSpPr>
            <p:cNvPr id="56" name="Freihandform 55"/>
            <p:cNvSpPr/>
            <p:nvPr/>
          </p:nvSpPr>
          <p:spPr>
            <a:xfrm>
              <a:off x="5534026" y="2674936"/>
              <a:ext cx="1032695" cy="1755723"/>
            </a:xfrm>
            <a:custGeom>
              <a:avLst/>
              <a:gdLst>
                <a:gd name="connsiteX0" fmla="*/ 0 w 1133475"/>
                <a:gd name="connsiteY0" fmla="*/ 30162 h 2239962"/>
                <a:gd name="connsiteX1" fmla="*/ 600075 w 1133475"/>
                <a:gd name="connsiteY1" fmla="*/ 153987 h 2239962"/>
                <a:gd name="connsiteX2" fmla="*/ 914400 w 1133475"/>
                <a:gd name="connsiteY2" fmla="*/ 954087 h 2239962"/>
                <a:gd name="connsiteX3" fmla="*/ 1133475 w 1133475"/>
                <a:gd name="connsiteY3" fmla="*/ 2239962 h 2239962"/>
                <a:gd name="connsiteX4" fmla="*/ 1133475 w 1133475"/>
                <a:gd name="connsiteY4" fmla="*/ 2239962 h 2239962"/>
                <a:gd name="connsiteX0" fmla="*/ 0 w 1188730"/>
                <a:gd name="connsiteY0" fmla="*/ 30162 h 2429694"/>
                <a:gd name="connsiteX1" fmla="*/ 600075 w 1188730"/>
                <a:gd name="connsiteY1" fmla="*/ 153987 h 2429694"/>
                <a:gd name="connsiteX2" fmla="*/ 914400 w 1188730"/>
                <a:gd name="connsiteY2" fmla="*/ 954087 h 2429694"/>
                <a:gd name="connsiteX3" fmla="*/ 1133475 w 1188730"/>
                <a:gd name="connsiteY3" fmla="*/ 2239962 h 2429694"/>
                <a:gd name="connsiteX4" fmla="*/ 582869 w 1188730"/>
                <a:gd name="connsiteY4" fmla="*/ 2092478 h 2429694"/>
                <a:gd name="connsiteX0" fmla="*/ 0 w 1087950"/>
                <a:gd name="connsiteY0" fmla="*/ 30162 h 2141639"/>
                <a:gd name="connsiteX1" fmla="*/ 600075 w 1087950"/>
                <a:gd name="connsiteY1" fmla="*/ 153987 h 2141639"/>
                <a:gd name="connsiteX2" fmla="*/ 914400 w 1087950"/>
                <a:gd name="connsiteY2" fmla="*/ 954087 h 2141639"/>
                <a:gd name="connsiteX3" fmla="*/ 1032695 w 1087950"/>
                <a:gd name="connsiteY3" fmla="*/ 1755723 h 2141639"/>
                <a:gd name="connsiteX4" fmla="*/ 582869 w 1087950"/>
                <a:gd name="connsiteY4" fmla="*/ 2092478 h 2141639"/>
                <a:gd name="connsiteX0" fmla="*/ 0 w 1087950"/>
                <a:gd name="connsiteY0" fmla="*/ 30162 h 2092478"/>
                <a:gd name="connsiteX1" fmla="*/ 600075 w 1087950"/>
                <a:gd name="connsiteY1" fmla="*/ 153987 h 2092478"/>
                <a:gd name="connsiteX2" fmla="*/ 914400 w 1087950"/>
                <a:gd name="connsiteY2" fmla="*/ 954087 h 2092478"/>
                <a:gd name="connsiteX3" fmla="*/ 1032695 w 1087950"/>
                <a:gd name="connsiteY3" fmla="*/ 1755723 h 2092478"/>
                <a:gd name="connsiteX4" fmla="*/ 582869 w 1087950"/>
                <a:gd name="connsiteY4" fmla="*/ 2092478 h 2092478"/>
                <a:gd name="connsiteX0" fmla="*/ 0 w 1140030"/>
                <a:gd name="connsiteY0" fmla="*/ 30162 h 2185884"/>
                <a:gd name="connsiteX1" fmla="*/ 600075 w 1140030"/>
                <a:gd name="connsiteY1" fmla="*/ 153987 h 2185884"/>
                <a:gd name="connsiteX2" fmla="*/ 914400 w 1140030"/>
                <a:gd name="connsiteY2" fmla="*/ 954087 h 2185884"/>
                <a:gd name="connsiteX3" fmla="*/ 1032695 w 1140030"/>
                <a:gd name="connsiteY3" fmla="*/ 1755723 h 2185884"/>
                <a:gd name="connsiteX4" fmla="*/ 1072024 w 1140030"/>
                <a:gd name="connsiteY4" fmla="*/ 2185884 h 2185884"/>
                <a:gd name="connsiteX0" fmla="*/ 0 w 1072024"/>
                <a:gd name="connsiteY0" fmla="*/ 30162 h 2185884"/>
                <a:gd name="connsiteX1" fmla="*/ 600075 w 1072024"/>
                <a:gd name="connsiteY1" fmla="*/ 153987 h 2185884"/>
                <a:gd name="connsiteX2" fmla="*/ 914400 w 1072024"/>
                <a:gd name="connsiteY2" fmla="*/ 954087 h 2185884"/>
                <a:gd name="connsiteX3" fmla="*/ 1032695 w 1072024"/>
                <a:gd name="connsiteY3" fmla="*/ 1755723 h 2185884"/>
                <a:gd name="connsiteX4" fmla="*/ 1072024 w 1072024"/>
                <a:gd name="connsiteY4" fmla="*/ 2185884 h 2185884"/>
                <a:gd name="connsiteX0" fmla="*/ 0 w 1054459"/>
                <a:gd name="connsiteY0" fmla="*/ 30162 h 1906945"/>
                <a:gd name="connsiteX1" fmla="*/ 600075 w 1054459"/>
                <a:gd name="connsiteY1" fmla="*/ 153987 h 1906945"/>
                <a:gd name="connsiteX2" fmla="*/ 914400 w 1054459"/>
                <a:gd name="connsiteY2" fmla="*/ 954087 h 1906945"/>
                <a:gd name="connsiteX3" fmla="*/ 1032695 w 1054459"/>
                <a:gd name="connsiteY3" fmla="*/ 1755723 h 1906945"/>
                <a:gd name="connsiteX4" fmla="*/ 1044985 w 1054459"/>
                <a:gd name="connsiteY4" fmla="*/ 1861420 h 1906945"/>
                <a:gd name="connsiteX0" fmla="*/ 0 w 1032695"/>
                <a:gd name="connsiteY0" fmla="*/ 30162 h 1755723"/>
                <a:gd name="connsiteX1" fmla="*/ 600075 w 1032695"/>
                <a:gd name="connsiteY1" fmla="*/ 153987 h 1755723"/>
                <a:gd name="connsiteX2" fmla="*/ 914400 w 1032695"/>
                <a:gd name="connsiteY2" fmla="*/ 954087 h 1755723"/>
                <a:gd name="connsiteX3" fmla="*/ 1032695 w 1032695"/>
                <a:gd name="connsiteY3" fmla="*/ 1755723 h 1755723"/>
              </a:gdLst>
              <a:ahLst/>
              <a:cxnLst>
                <a:cxn ang="0">
                  <a:pos x="connsiteX0" y="connsiteY0"/>
                </a:cxn>
                <a:cxn ang="0">
                  <a:pos x="connsiteX1" y="connsiteY1"/>
                </a:cxn>
                <a:cxn ang="0">
                  <a:pos x="connsiteX2" y="connsiteY2"/>
                </a:cxn>
                <a:cxn ang="0">
                  <a:pos x="connsiteX3" y="connsiteY3"/>
                </a:cxn>
              </a:cxnLst>
              <a:rect l="l" t="t" r="r" b="b"/>
              <a:pathLst>
                <a:path w="1032695" h="1755723">
                  <a:moveTo>
                    <a:pt x="0" y="30162"/>
                  </a:moveTo>
                  <a:cubicBezTo>
                    <a:pt x="223837" y="15081"/>
                    <a:pt x="447675" y="0"/>
                    <a:pt x="600075" y="153987"/>
                  </a:cubicBezTo>
                  <a:cubicBezTo>
                    <a:pt x="752475" y="307975"/>
                    <a:pt x="842297" y="687131"/>
                    <a:pt x="914400" y="954087"/>
                  </a:cubicBezTo>
                  <a:cubicBezTo>
                    <a:pt x="986503" y="1221043"/>
                    <a:pt x="1010931" y="1604501"/>
                    <a:pt x="1032695" y="1755723"/>
                  </a:cubicBezTo>
                </a:path>
              </a:pathLst>
            </a:cu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buNone/>
              </a:pPr>
              <a:endParaRPr lang="en-US" dirty="0">
                <a:solidFill>
                  <a:srgbClr val="333333"/>
                </a:solidFill>
              </a:endParaRPr>
            </a:p>
          </p:txBody>
        </p:sp>
        <p:sp>
          <p:nvSpPr>
            <p:cNvPr id="57" name="Freihandform 56"/>
            <p:cNvSpPr/>
            <p:nvPr/>
          </p:nvSpPr>
          <p:spPr>
            <a:xfrm>
              <a:off x="6564262" y="1971675"/>
              <a:ext cx="798564" cy="2754108"/>
            </a:xfrm>
            <a:custGeom>
              <a:avLst/>
              <a:gdLst>
                <a:gd name="connsiteX0" fmla="*/ 0 w 695325"/>
                <a:gd name="connsiteY0" fmla="*/ 2924175 h 3319463"/>
                <a:gd name="connsiteX1" fmla="*/ 180975 w 695325"/>
                <a:gd name="connsiteY1" fmla="*/ 3105150 h 3319463"/>
                <a:gd name="connsiteX2" fmla="*/ 457200 w 695325"/>
                <a:gd name="connsiteY2" fmla="*/ 1638300 h 3319463"/>
                <a:gd name="connsiteX3" fmla="*/ 695325 w 695325"/>
                <a:gd name="connsiteY3" fmla="*/ 0 h 3319463"/>
                <a:gd name="connsiteX0" fmla="*/ 0 w 793647"/>
                <a:gd name="connsiteY0" fmla="*/ 2459601 h 3242033"/>
                <a:gd name="connsiteX1" fmla="*/ 279297 w 793647"/>
                <a:gd name="connsiteY1" fmla="*/ 3105150 h 3242033"/>
                <a:gd name="connsiteX2" fmla="*/ 555522 w 793647"/>
                <a:gd name="connsiteY2" fmla="*/ 1638300 h 3242033"/>
                <a:gd name="connsiteX3" fmla="*/ 793647 w 793647"/>
                <a:gd name="connsiteY3" fmla="*/ 0 h 3242033"/>
                <a:gd name="connsiteX0" fmla="*/ 0 w 793647"/>
                <a:gd name="connsiteY0" fmla="*/ 2459601 h 3242033"/>
                <a:gd name="connsiteX1" fmla="*/ 279297 w 793647"/>
                <a:gd name="connsiteY1" fmla="*/ 3105150 h 3242033"/>
                <a:gd name="connsiteX2" fmla="*/ 555522 w 793647"/>
                <a:gd name="connsiteY2" fmla="*/ 1638300 h 3242033"/>
                <a:gd name="connsiteX3" fmla="*/ 793647 w 793647"/>
                <a:gd name="connsiteY3" fmla="*/ 0 h 3242033"/>
                <a:gd name="connsiteX0" fmla="*/ 0 w 793647"/>
                <a:gd name="connsiteY0" fmla="*/ 2459601 h 2755336"/>
                <a:gd name="connsiteX1" fmla="*/ 279297 w 793647"/>
                <a:gd name="connsiteY1" fmla="*/ 2618453 h 2755336"/>
                <a:gd name="connsiteX2" fmla="*/ 555522 w 793647"/>
                <a:gd name="connsiteY2" fmla="*/ 1638300 h 2755336"/>
                <a:gd name="connsiteX3" fmla="*/ 793647 w 793647"/>
                <a:gd name="connsiteY3" fmla="*/ 0 h 2755336"/>
                <a:gd name="connsiteX0" fmla="*/ 0 w 796105"/>
                <a:gd name="connsiteY0" fmla="*/ 2462059 h 2755746"/>
                <a:gd name="connsiteX1" fmla="*/ 281755 w 796105"/>
                <a:gd name="connsiteY1" fmla="*/ 2618453 h 2755746"/>
                <a:gd name="connsiteX2" fmla="*/ 557980 w 796105"/>
                <a:gd name="connsiteY2" fmla="*/ 1638300 h 2755746"/>
                <a:gd name="connsiteX3" fmla="*/ 796105 w 796105"/>
                <a:gd name="connsiteY3" fmla="*/ 0 h 2755746"/>
                <a:gd name="connsiteX0" fmla="*/ 0 w 796105"/>
                <a:gd name="connsiteY0" fmla="*/ 2462059 h 2755746"/>
                <a:gd name="connsiteX1" fmla="*/ 281755 w 796105"/>
                <a:gd name="connsiteY1" fmla="*/ 2618453 h 2755746"/>
                <a:gd name="connsiteX2" fmla="*/ 557980 w 796105"/>
                <a:gd name="connsiteY2" fmla="*/ 1638300 h 2755746"/>
                <a:gd name="connsiteX3" fmla="*/ 796105 w 796105"/>
                <a:gd name="connsiteY3" fmla="*/ 0 h 2755746"/>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Lst>
              <a:ahLst/>
              <a:cxnLst>
                <a:cxn ang="0">
                  <a:pos x="connsiteX0" y="connsiteY0"/>
                </a:cxn>
                <a:cxn ang="0">
                  <a:pos x="connsiteX1" y="connsiteY1"/>
                </a:cxn>
                <a:cxn ang="0">
                  <a:pos x="connsiteX2" y="connsiteY2"/>
                </a:cxn>
                <a:cxn ang="0">
                  <a:pos x="connsiteX3" y="connsiteY3"/>
                </a:cxn>
              </a:cxnLst>
              <a:rect l="l" t="t" r="r" b="b"/>
              <a:pathLst>
                <a:path w="798564" h="2754108">
                  <a:moveTo>
                    <a:pt x="0" y="2452227"/>
                  </a:moveTo>
                  <a:cubicBezTo>
                    <a:pt x="30573" y="2708712"/>
                    <a:pt x="190807" y="2754108"/>
                    <a:pt x="284214" y="2618453"/>
                  </a:cubicBezTo>
                  <a:cubicBezTo>
                    <a:pt x="377621" y="2482798"/>
                    <a:pt x="474714" y="2074709"/>
                    <a:pt x="560439" y="1638300"/>
                  </a:cubicBezTo>
                  <a:cubicBezTo>
                    <a:pt x="646164" y="1201891"/>
                    <a:pt x="722364" y="560387"/>
                    <a:pt x="798564" y="0"/>
                  </a:cubicBezTo>
                </a:path>
              </a:pathLst>
            </a:cu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buNone/>
              </a:pPr>
              <a:endParaRPr lang="en-US" dirty="0">
                <a:solidFill>
                  <a:srgbClr val="333333"/>
                </a:solidFill>
              </a:endParaRPr>
            </a:p>
          </p:txBody>
        </p:sp>
        <p:sp>
          <p:nvSpPr>
            <p:cNvPr id="58" name="Freihandform 57"/>
            <p:cNvSpPr/>
            <p:nvPr/>
          </p:nvSpPr>
          <p:spPr>
            <a:xfrm>
              <a:off x="1848386" y="3544584"/>
              <a:ext cx="2650733" cy="2321960"/>
            </a:xfrm>
            <a:custGeom>
              <a:avLst/>
              <a:gdLst>
                <a:gd name="connsiteX0" fmla="*/ 0 w 2650733"/>
                <a:gd name="connsiteY0" fmla="*/ 2321960 h 2321960"/>
                <a:gd name="connsiteX1" fmla="*/ 1849348 w 2650733"/>
                <a:gd name="connsiteY1" fmla="*/ 1541124 h 2321960"/>
                <a:gd name="connsiteX2" fmla="*/ 2650733 w 2650733"/>
                <a:gd name="connsiteY2" fmla="*/ 0 h 2321960"/>
              </a:gdLst>
              <a:ahLst/>
              <a:cxnLst>
                <a:cxn ang="0">
                  <a:pos x="connsiteX0" y="connsiteY0"/>
                </a:cxn>
                <a:cxn ang="0">
                  <a:pos x="connsiteX1" y="connsiteY1"/>
                </a:cxn>
                <a:cxn ang="0">
                  <a:pos x="connsiteX2" y="connsiteY2"/>
                </a:cxn>
              </a:cxnLst>
              <a:rect l="l" t="t" r="r" b="b"/>
              <a:pathLst>
                <a:path w="2650733" h="2321960">
                  <a:moveTo>
                    <a:pt x="0" y="2321960"/>
                  </a:moveTo>
                  <a:cubicBezTo>
                    <a:pt x="703779" y="2125038"/>
                    <a:pt x="1407559" y="1928117"/>
                    <a:pt x="1849348" y="1541124"/>
                  </a:cubicBezTo>
                  <a:cubicBezTo>
                    <a:pt x="2291137" y="1154131"/>
                    <a:pt x="2470935" y="577065"/>
                    <a:pt x="2650733" y="0"/>
                  </a:cubicBezTo>
                </a:path>
              </a:pathLst>
            </a:cu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buNone/>
              </a:pPr>
              <a:endParaRPr lang="en-US" dirty="0">
                <a:solidFill>
                  <a:srgbClr val="333333"/>
                </a:solidFill>
              </a:endParaRPr>
            </a:p>
          </p:txBody>
        </p:sp>
        <p:sp>
          <p:nvSpPr>
            <p:cNvPr id="59" name="Freihandform 58"/>
            <p:cNvSpPr/>
            <p:nvPr/>
          </p:nvSpPr>
          <p:spPr>
            <a:xfrm>
              <a:off x="4498642" y="2704887"/>
              <a:ext cx="1043195" cy="844461"/>
            </a:xfrm>
            <a:custGeom>
              <a:avLst/>
              <a:gdLst>
                <a:gd name="connsiteX0" fmla="*/ 0 w 1900719"/>
                <a:gd name="connsiteY0" fmla="*/ 934948 h 934948"/>
                <a:gd name="connsiteX1" fmla="*/ 462337 w 1900719"/>
                <a:gd name="connsiteY1" fmla="*/ 277402 h 934948"/>
                <a:gd name="connsiteX2" fmla="*/ 1900719 w 1900719"/>
                <a:gd name="connsiteY2" fmla="*/ 0 h 934948"/>
                <a:gd name="connsiteX0" fmla="*/ 0 w 1373550"/>
                <a:gd name="connsiteY0" fmla="*/ 868273 h 868273"/>
                <a:gd name="connsiteX1" fmla="*/ 462337 w 1373550"/>
                <a:gd name="connsiteY1" fmla="*/ 210727 h 868273"/>
                <a:gd name="connsiteX2" fmla="*/ 1373550 w 1373550"/>
                <a:gd name="connsiteY2" fmla="*/ 0 h 868273"/>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360923 w 1047663"/>
                <a:gd name="connsiteY1" fmla="*/ 241145 h 839698"/>
                <a:gd name="connsiteX2" fmla="*/ 1047663 w 1047663"/>
                <a:gd name="connsiteY2" fmla="*/ 0 h 839698"/>
                <a:gd name="connsiteX0" fmla="*/ 0 w 1047663"/>
                <a:gd name="connsiteY0" fmla="*/ 839698 h 839698"/>
                <a:gd name="connsiteX1" fmla="*/ 360923 w 1047663"/>
                <a:gd name="connsiteY1" fmla="*/ 241145 h 839698"/>
                <a:gd name="connsiteX2" fmla="*/ 1047663 w 1047663"/>
                <a:gd name="connsiteY2" fmla="*/ 0 h 839698"/>
                <a:gd name="connsiteX0" fmla="*/ 0 w 1035295"/>
                <a:gd name="connsiteY0" fmla="*/ 792995 h 792995"/>
                <a:gd name="connsiteX1" fmla="*/ 348555 w 1035295"/>
                <a:gd name="connsiteY1" fmla="*/ 241145 h 792995"/>
                <a:gd name="connsiteX2" fmla="*/ 1035295 w 1035295"/>
                <a:gd name="connsiteY2" fmla="*/ 0 h 792995"/>
                <a:gd name="connsiteX0" fmla="*/ 0 w 1052610"/>
                <a:gd name="connsiteY0" fmla="*/ 839698 h 839698"/>
                <a:gd name="connsiteX1" fmla="*/ 365870 w 1052610"/>
                <a:gd name="connsiteY1" fmla="*/ 241145 h 839698"/>
                <a:gd name="connsiteX2" fmla="*/ 1052610 w 1052610"/>
                <a:gd name="connsiteY2" fmla="*/ 0 h 839698"/>
                <a:gd name="connsiteX0" fmla="*/ 0 w 1055018"/>
                <a:gd name="connsiteY0" fmla="*/ 844461 h 844461"/>
                <a:gd name="connsiteX1" fmla="*/ 368278 w 1055018"/>
                <a:gd name="connsiteY1" fmla="*/ 241145 h 844461"/>
                <a:gd name="connsiteX2" fmla="*/ 1055018 w 1055018"/>
                <a:gd name="connsiteY2" fmla="*/ 0 h 844461"/>
              </a:gdLst>
              <a:ahLst/>
              <a:cxnLst>
                <a:cxn ang="0">
                  <a:pos x="connsiteX0" y="connsiteY0"/>
                </a:cxn>
                <a:cxn ang="0">
                  <a:pos x="connsiteX1" y="connsiteY1"/>
                </a:cxn>
                <a:cxn ang="0">
                  <a:pos x="connsiteX2" y="connsiteY2"/>
                </a:cxn>
              </a:cxnLst>
              <a:rect l="l" t="t" r="r" b="b"/>
              <a:pathLst>
                <a:path w="1055018" h="844461">
                  <a:moveTo>
                    <a:pt x="0" y="844461"/>
                  </a:moveTo>
                  <a:cubicBezTo>
                    <a:pt x="72775" y="593600"/>
                    <a:pt x="193668" y="381095"/>
                    <a:pt x="368278" y="241145"/>
                  </a:cubicBezTo>
                  <a:cubicBezTo>
                    <a:pt x="537014" y="123932"/>
                    <a:pt x="762598" y="32213"/>
                    <a:pt x="1055018" y="0"/>
                  </a:cubicBezTo>
                </a:path>
              </a:pathLst>
            </a:cu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buNone/>
              </a:pPr>
              <a:endParaRPr lang="en-US" dirty="0">
                <a:solidFill>
                  <a:srgbClr val="333333"/>
                </a:solidFill>
              </a:endParaRPr>
            </a:p>
          </p:txBody>
        </p:sp>
      </p:grpSp>
      <p:sp>
        <p:nvSpPr>
          <p:cNvPr id="33" name="Textfeld 11"/>
          <p:cNvSpPr txBox="1"/>
          <p:nvPr/>
        </p:nvSpPr>
        <p:spPr>
          <a:xfrm>
            <a:off x="6084314" y="6000768"/>
            <a:ext cx="1357322" cy="369332"/>
          </a:xfrm>
          <a:prstGeom prst="rect">
            <a:avLst/>
          </a:prstGeom>
          <a:noFill/>
        </p:spPr>
        <p:txBody>
          <a:bodyPr wrap="none" rtlCol="0">
            <a:noAutofit/>
          </a:bodyPr>
          <a:lstStyle/>
          <a:p>
            <a:pPr algn="ctr">
              <a:buNone/>
            </a:pPr>
            <a:r>
              <a:rPr lang="hu-HU" b="1" dirty="0"/>
              <a:t>Idő</a:t>
            </a:r>
            <a:endParaRPr lang="en-US" b="1" dirty="0"/>
          </a:p>
        </p:txBody>
      </p:sp>
      <p:sp>
        <p:nvSpPr>
          <p:cNvPr id="38" name="Textfeld 12"/>
          <p:cNvSpPr txBox="1"/>
          <p:nvPr/>
        </p:nvSpPr>
        <p:spPr>
          <a:xfrm rot="16200000">
            <a:off x="2093619" y="3140185"/>
            <a:ext cx="1766315" cy="374571"/>
          </a:xfrm>
          <a:prstGeom prst="rect">
            <a:avLst/>
          </a:prstGeom>
          <a:noFill/>
        </p:spPr>
        <p:txBody>
          <a:bodyPr wrap="none" rtlCol="0">
            <a:noAutofit/>
          </a:bodyPr>
          <a:lstStyle/>
          <a:p>
            <a:pPr algn="ctr">
              <a:buNone/>
            </a:pPr>
            <a:r>
              <a:rPr lang="hu-HU" b="1" dirty="0"/>
              <a:t>IT erőforrások</a:t>
            </a:r>
            <a:endParaRPr lang="en-US" b="1" dirty="0"/>
          </a:p>
        </p:txBody>
      </p:sp>
      <p:cxnSp>
        <p:nvCxnSpPr>
          <p:cNvPr id="39" name="Gerade Verbindung mit Pfeil 5"/>
          <p:cNvCxnSpPr/>
          <p:nvPr/>
        </p:nvCxnSpPr>
        <p:spPr>
          <a:xfrm>
            <a:off x="3226794" y="5929330"/>
            <a:ext cx="7072362" cy="1588"/>
          </a:xfrm>
          <a:prstGeom prst="straightConnector1">
            <a:avLst/>
          </a:prstGeom>
          <a:ln w="12700">
            <a:solidFill>
              <a:schemeClr val="tx1"/>
            </a:solidFill>
            <a:headEnd type="oval" w="med" len="med"/>
            <a:tailEnd type="stealth" w="lg" len="lg"/>
          </a:ln>
        </p:spPr>
        <p:style>
          <a:lnRef idx="1">
            <a:schemeClr val="accent1"/>
          </a:lnRef>
          <a:fillRef idx="0">
            <a:schemeClr val="accent1"/>
          </a:fillRef>
          <a:effectRef idx="0">
            <a:schemeClr val="accent1"/>
          </a:effectRef>
          <a:fontRef idx="minor">
            <a:schemeClr val="tx1"/>
          </a:fontRef>
        </p:style>
      </p:cxnSp>
      <p:cxnSp>
        <p:nvCxnSpPr>
          <p:cNvPr id="40" name="Gerade Verbindung mit Pfeil 7"/>
          <p:cNvCxnSpPr/>
          <p:nvPr/>
        </p:nvCxnSpPr>
        <p:spPr>
          <a:xfrm rot="5400000" flipH="1" flipV="1">
            <a:off x="904264" y="3607595"/>
            <a:ext cx="4643470" cy="1588"/>
          </a:xfrm>
          <a:prstGeom prst="straightConnector1">
            <a:avLst/>
          </a:prstGeom>
          <a:ln w="12700">
            <a:solidFill>
              <a:schemeClr val="tx1"/>
            </a:solidFill>
            <a:headEnd type="oval" w="med" len="med"/>
            <a:tailEnd type="stealth" w="lg" len="lg"/>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9137076" y="1600200"/>
            <a:ext cx="1066800" cy="528350"/>
          </a:xfrm>
          <a:prstGeom prst="rect">
            <a:avLst/>
          </a:prstGeom>
          <a:noFill/>
        </p:spPr>
        <p:txBody>
          <a:bodyPr wrap="square" rtlCol="0">
            <a:spAutoFit/>
          </a:bodyPr>
          <a:lstStyle/>
          <a:p>
            <a:pPr algn="ctr">
              <a:lnSpc>
                <a:spcPts val="1700"/>
              </a:lnSpc>
            </a:pPr>
            <a:r>
              <a:rPr lang="hu-HU" sz="1600" dirty="0">
                <a:latin typeface="Segoe Semibold"/>
              </a:rPr>
              <a:t>Becsült terhelés</a:t>
            </a:r>
            <a:endParaRPr lang="en-US" sz="1600" dirty="0">
              <a:latin typeface="Segoe Semibold"/>
            </a:endParaRPr>
          </a:p>
        </p:txBody>
      </p:sp>
      <p:sp>
        <p:nvSpPr>
          <p:cNvPr id="4" name="Cím 3"/>
          <p:cNvSpPr>
            <a:spLocks noGrp="1"/>
          </p:cNvSpPr>
          <p:nvPr>
            <p:ph type="title"/>
          </p:nvPr>
        </p:nvSpPr>
        <p:spPr/>
        <p:txBody>
          <a:bodyPr/>
          <a:lstStyle/>
          <a:p>
            <a:r>
              <a:rPr lang="hu-HU" dirty="0"/>
              <a:t>Hol segít a felhő? </a:t>
            </a:r>
            <a:endParaRPr lang="en-US" dirty="0"/>
          </a:p>
        </p:txBody>
      </p:sp>
    </p:spTree>
    <p:extLst>
      <p:ext uri="{BB962C8B-B14F-4D97-AF65-F5344CB8AC3E}">
        <p14:creationId xmlns:p14="http://schemas.microsoft.com/office/powerpoint/2010/main" val="1978884236"/>
      </p:ext>
    </p:extLst>
  </p:cSld>
  <p:clrMapOvr>
    <a:masterClrMapping/>
  </p:clrMapOvr>
  <mc:AlternateContent xmlns:mc="http://schemas.openxmlformats.org/markup-compatibility/2006" xmlns:p14="http://schemas.microsoft.com/office/powerpoint/2010/main">
    <mc:Choice Requires="p14">
      <p:transition spd="med">
        <p14:ferris dir="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000"/>
                                        <p:tgtEl>
                                          <p:spTgt spid="3"/>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par>
                                <p:cTn id="33" presetID="10"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500"/>
                                        <p:tgtEl>
                                          <p:spTgt spid="34"/>
                                        </p:tgtEl>
                                      </p:cBhvr>
                                    </p:animEffect>
                                  </p:childTnLst>
                                </p:cTn>
                              </p:par>
                              <p:par>
                                <p:cTn id="41" presetID="10" presetClass="entr" presetSubtype="0" fill="hold"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25" grpId="0"/>
      <p:bldP spid="26" grpId="0"/>
      <p:bldP spid="29" grpId="0"/>
      <p:bldP spid="3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zöveg helye 1"/>
          <p:cNvSpPr>
            <a:spLocks noGrp="1"/>
          </p:cNvSpPr>
          <p:nvPr>
            <p:ph type="body" sz="quarter" idx="10"/>
          </p:nvPr>
        </p:nvSpPr>
        <p:spPr/>
        <p:txBody>
          <a:bodyPr/>
          <a:lstStyle/>
          <a:p>
            <a:r>
              <a:rPr lang="hu-HU" dirty="0"/>
              <a:t>A felhő</a:t>
            </a:r>
          </a:p>
          <a:p>
            <a:r>
              <a:rPr lang="hu-HU" dirty="0"/>
              <a:t>Alapfogalmak</a:t>
            </a:r>
          </a:p>
          <a:p>
            <a:r>
              <a:rPr lang="hu-HU" dirty="0"/>
              <a:t>A felhő jelentősége</a:t>
            </a:r>
          </a:p>
          <a:p>
            <a:r>
              <a:rPr lang="hu-HU" dirty="0"/>
              <a:t>Felhőszolgáltatások</a:t>
            </a:r>
          </a:p>
        </p:txBody>
      </p:sp>
    </p:spTree>
    <p:extLst>
      <p:ext uri="{BB962C8B-B14F-4D97-AF65-F5344CB8AC3E}">
        <p14:creationId xmlns:p14="http://schemas.microsoft.com/office/powerpoint/2010/main" val="3961165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zöveg helye 7"/>
          <p:cNvSpPr>
            <a:spLocks noGrp="1"/>
          </p:cNvSpPr>
          <p:nvPr>
            <p:ph type="body" sz="quarter" idx="10"/>
          </p:nvPr>
        </p:nvSpPr>
        <p:spPr/>
        <p:txBody>
          <a:bodyPr>
            <a:normAutofit lnSpcReduction="10000"/>
          </a:bodyPr>
          <a:lstStyle/>
          <a:p>
            <a:r>
              <a:rPr lang="hu-HU" dirty="0"/>
              <a:t>Time </a:t>
            </a:r>
            <a:r>
              <a:rPr lang="hu-HU" dirty="0" err="1"/>
              <a:t>to</a:t>
            </a:r>
            <a:r>
              <a:rPr lang="hu-HU" dirty="0"/>
              <a:t> market csökkentése</a:t>
            </a:r>
          </a:p>
          <a:p>
            <a:pPr lvl="1"/>
            <a:r>
              <a:rPr lang="hu-HU" dirty="0"/>
              <a:t>Egy új ötlet gyakorlatilag azonnal piacra kerülhet, nem lassítja a hardver beszerzés, infrastruktúra beüzemelése</a:t>
            </a:r>
          </a:p>
          <a:p>
            <a:r>
              <a:rPr lang="hu-HU" dirty="0"/>
              <a:t>CAPEX VS OPEX </a:t>
            </a:r>
          </a:p>
          <a:p>
            <a:pPr lvl="1"/>
            <a:r>
              <a:rPr lang="hu-HU" dirty="0"/>
              <a:t>Capital </a:t>
            </a:r>
            <a:r>
              <a:rPr lang="hu-HU" dirty="0" err="1"/>
              <a:t>Expenditure</a:t>
            </a:r>
            <a:r>
              <a:rPr lang="hu-HU" dirty="0"/>
              <a:t> VS </a:t>
            </a:r>
            <a:r>
              <a:rPr lang="hu-HU" dirty="0" err="1"/>
              <a:t>Operating</a:t>
            </a:r>
            <a:r>
              <a:rPr lang="hu-HU" dirty="0"/>
              <a:t> </a:t>
            </a:r>
            <a:r>
              <a:rPr lang="hu-HU" dirty="0" err="1"/>
              <a:t>Expenditure</a:t>
            </a:r>
            <a:r>
              <a:rPr lang="hu-HU" dirty="0"/>
              <a:t>, az egyszeri nagyobb tőkeberuházás helyett csak az üzemeltetési költségeket kell megfizetni</a:t>
            </a:r>
          </a:p>
          <a:p>
            <a:pPr lvl="1"/>
            <a:r>
              <a:rPr lang="hu-HU" dirty="0"/>
              <a:t>Különböző adózási vonzatok</a:t>
            </a:r>
          </a:p>
          <a:p>
            <a:pPr lvl="1"/>
            <a:r>
              <a:rPr lang="hu-HU" dirty="0"/>
              <a:t>A beruházás kockázata csökkenthető</a:t>
            </a:r>
          </a:p>
          <a:p>
            <a:r>
              <a:rPr lang="hu-HU" dirty="0"/>
              <a:t>Terhelési hullámok (és völgyek) kezelése</a:t>
            </a:r>
          </a:p>
          <a:p>
            <a:pPr lvl="1"/>
            <a:r>
              <a:rPr lang="hu-HU" dirty="0"/>
              <a:t>Karácsonyi csúcsforgalom</a:t>
            </a:r>
          </a:p>
          <a:p>
            <a:pPr lvl="1"/>
            <a:r>
              <a:rPr lang="hu-HU" dirty="0"/>
              <a:t>Pl. egy Európai webshopban a forgalom nagyrésze a nappali órákra koncentrálódik</a:t>
            </a:r>
          </a:p>
          <a:p>
            <a:endParaRPr lang="hu-HU" dirty="0"/>
          </a:p>
        </p:txBody>
      </p:sp>
      <p:sp>
        <p:nvSpPr>
          <p:cNvPr id="7" name="Cím 6"/>
          <p:cNvSpPr>
            <a:spLocks noGrp="1"/>
          </p:cNvSpPr>
          <p:nvPr>
            <p:ph type="title"/>
          </p:nvPr>
        </p:nvSpPr>
        <p:spPr/>
        <p:txBody>
          <a:bodyPr/>
          <a:lstStyle/>
          <a:p>
            <a:r>
              <a:rPr lang="hu-HU" dirty="0"/>
              <a:t>Hol segít a felhő skálázhatósága</a:t>
            </a:r>
          </a:p>
        </p:txBody>
      </p:sp>
    </p:spTree>
    <p:extLst>
      <p:ext uri="{BB962C8B-B14F-4D97-AF65-F5344CB8AC3E}">
        <p14:creationId xmlns:p14="http://schemas.microsoft.com/office/powerpoint/2010/main" val="210415572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zöveg helye 2"/>
          <p:cNvSpPr>
            <a:spLocks noGrp="1"/>
          </p:cNvSpPr>
          <p:nvPr>
            <p:ph type="body" sz="quarter" idx="10"/>
          </p:nvPr>
        </p:nvSpPr>
        <p:spPr>
          <a:xfrm>
            <a:off x="269239" y="1189177"/>
            <a:ext cx="11653523" cy="5000151"/>
          </a:xfrm>
        </p:spPr>
        <p:txBody>
          <a:bodyPr/>
          <a:lstStyle/>
          <a:p>
            <a:pPr>
              <a:lnSpc>
                <a:spcPct val="100000"/>
              </a:lnSpc>
            </a:pPr>
            <a:r>
              <a:rPr lang="hu-HU" dirty="0"/>
              <a:t>Az egyes szolgáltatásmodellek egyre szűkebb szaktudást igényelnek</a:t>
            </a:r>
          </a:p>
          <a:p>
            <a:pPr>
              <a:lnSpc>
                <a:spcPct val="100000"/>
              </a:lnSpc>
            </a:pPr>
            <a:r>
              <a:rPr lang="hu-HU" dirty="0"/>
              <a:t>A </a:t>
            </a:r>
            <a:r>
              <a:rPr lang="hu-HU" dirty="0" err="1"/>
              <a:t>licensz</a:t>
            </a:r>
            <a:r>
              <a:rPr lang="hu-HU" dirty="0"/>
              <a:t>/hardver költségek átalakulnak, a kezdeti nagyobb beruházás helyét átveszi a használatarányos költség</a:t>
            </a:r>
          </a:p>
          <a:p>
            <a:pPr>
              <a:lnSpc>
                <a:spcPct val="100000"/>
              </a:lnSpc>
            </a:pPr>
            <a:endParaRPr lang="hu-HU" dirty="0"/>
          </a:p>
          <a:p>
            <a:pPr>
              <a:lnSpc>
                <a:spcPct val="100000"/>
              </a:lnSpc>
            </a:pPr>
            <a:r>
              <a:rPr lang="hu-HU" dirty="0" err="1"/>
              <a:t>DevOps</a:t>
            </a:r>
            <a:r>
              <a:rPr lang="hu-HU" dirty="0"/>
              <a:t> mozgalom:</a:t>
            </a:r>
          </a:p>
          <a:p>
            <a:pPr lvl="1">
              <a:lnSpc>
                <a:spcPct val="100000"/>
              </a:lnSpc>
            </a:pPr>
            <a:r>
              <a:rPr lang="hu-HU" dirty="0"/>
              <a:t>A fejlesztői és üzemeltetői feladatok összefonódása, elsősorban az üzemeltetési feladatok erőteljes automatizálásával</a:t>
            </a:r>
          </a:p>
          <a:p>
            <a:pPr lvl="1">
              <a:lnSpc>
                <a:spcPct val="100000"/>
              </a:lnSpc>
            </a:pPr>
            <a:r>
              <a:rPr lang="hu-HU" dirty="0"/>
              <a:t>A felhő-szolgáltatások jelentősen hozzájárultak a kifejlődéséhez</a:t>
            </a:r>
          </a:p>
        </p:txBody>
      </p:sp>
      <p:sp>
        <p:nvSpPr>
          <p:cNvPr id="2" name="Cím 1"/>
          <p:cNvSpPr>
            <a:spLocks noGrp="1"/>
          </p:cNvSpPr>
          <p:nvPr>
            <p:ph type="title"/>
          </p:nvPr>
        </p:nvSpPr>
        <p:spPr/>
        <p:txBody>
          <a:bodyPr/>
          <a:lstStyle/>
          <a:p>
            <a:r>
              <a:rPr lang="hu-HU" dirty="0"/>
              <a:t>Saját &gt; infrastruktúra &gt; platform &gt; szoftver</a:t>
            </a:r>
          </a:p>
        </p:txBody>
      </p:sp>
    </p:spTree>
    <p:extLst>
      <p:ext uri="{BB962C8B-B14F-4D97-AF65-F5344CB8AC3E}">
        <p14:creationId xmlns:p14="http://schemas.microsoft.com/office/powerpoint/2010/main" val="418757255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rtalom helye 2"/>
          <p:cNvSpPr>
            <a:spLocks noGrp="1"/>
          </p:cNvSpPr>
          <p:nvPr>
            <p:ph type="body" sz="quarter" idx="10"/>
          </p:nvPr>
        </p:nvSpPr>
        <p:spPr>
          <a:xfrm>
            <a:off x="269239" y="1189177"/>
            <a:ext cx="11653523" cy="4669996"/>
          </a:xfrm>
        </p:spPr>
        <p:txBody>
          <a:bodyPr>
            <a:normAutofit lnSpcReduction="10000"/>
          </a:bodyPr>
          <a:lstStyle/>
          <a:p>
            <a:r>
              <a:rPr lang="hu-HU" sz="4000" dirty="0"/>
              <a:t>Nyilvános felhő (p</a:t>
            </a:r>
            <a:r>
              <a:rPr lang="en-US" sz="4000" dirty="0" err="1"/>
              <a:t>ublic</a:t>
            </a:r>
            <a:r>
              <a:rPr lang="en-US" sz="4000" dirty="0"/>
              <a:t> cloud</a:t>
            </a:r>
            <a:r>
              <a:rPr lang="hu-HU" sz="4000" dirty="0"/>
              <a:t>)</a:t>
            </a:r>
          </a:p>
          <a:p>
            <a:pPr lvl="1"/>
            <a:r>
              <a:rPr lang="hu-HU" sz="2824" dirty="0"/>
              <a:t>Külső szolgáltató által üzemeltetett, szabadon elérhető szolgáltatás</a:t>
            </a:r>
            <a:endParaRPr lang="en-US" sz="2824" dirty="0"/>
          </a:p>
          <a:p>
            <a:r>
              <a:rPr lang="hu-HU" sz="4000" dirty="0"/>
              <a:t>Hibrid felhő (h</a:t>
            </a:r>
            <a:r>
              <a:rPr lang="en-US" sz="4000" dirty="0" err="1"/>
              <a:t>ybrid</a:t>
            </a:r>
            <a:r>
              <a:rPr lang="en-US" sz="4000" dirty="0"/>
              <a:t> cloud</a:t>
            </a:r>
            <a:r>
              <a:rPr lang="hu-HU" sz="4000" dirty="0"/>
              <a:t>)</a:t>
            </a:r>
            <a:endParaRPr lang="en-US" sz="4000" dirty="0"/>
          </a:p>
          <a:p>
            <a:pPr lvl="1"/>
            <a:r>
              <a:rPr lang="hu-HU" sz="2800" dirty="0"/>
              <a:t>Nyilvános felhő és lokális infrastruktúra keveréke</a:t>
            </a:r>
          </a:p>
          <a:p>
            <a:r>
              <a:rPr lang="hu-HU" sz="4000" dirty="0"/>
              <a:t>Privát felhő (p</a:t>
            </a:r>
            <a:r>
              <a:rPr lang="en-US" sz="4000" dirty="0" err="1"/>
              <a:t>rivate</a:t>
            </a:r>
            <a:r>
              <a:rPr lang="en-US" sz="4000" dirty="0"/>
              <a:t> cloud</a:t>
            </a:r>
            <a:r>
              <a:rPr lang="hu-HU" sz="4000" dirty="0"/>
              <a:t>)</a:t>
            </a:r>
            <a:endParaRPr lang="en-US" sz="4000" dirty="0"/>
          </a:p>
          <a:p>
            <a:pPr lvl="1"/>
            <a:r>
              <a:rPr lang="hu-HU" sz="2800" dirty="0"/>
              <a:t>Saját, belső felhasználású felhő infrastruktúra</a:t>
            </a:r>
          </a:p>
          <a:p>
            <a:r>
              <a:rPr lang="hu-HU" sz="4000" dirty="0"/>
              <a:t>Közösségi felhő (c</a:t>
            </a:r>
            <a:r>
              <a:rPr lang="en-US" sz="4000" dirty="0" err="1"/>
              <a:t>ommunity</a:t>
            </a:r>
            <a:r>
              <a:rPr lang="en-US" sz="4000" dirty="0"/>
              <a:t> cloud</a:t>
            </a:r>
            <a:r>
              <a:rPr lang="hu-HU" sz="4000" dirty="0"/>
              <a:t>)</a:t>
            </a:r>
          </a:p>
          <a:p>
            <a:pPr lvl="1"/>
            <a:r>
              <a:rPr lang="hu-HU" sz="2800" dirty="0"/>
              <a:t>Zárt, több fél által megosztott felhő infrastruktúra </a:t>
            </a:r>
          </a:p>
        </p:txBody>
      </p:sp>
      <p:sp>
        <p:nvSpPr>
          <p:cNvPr id="2" name="Cím 1"/>
          <p:cNvSpPr>
            <a:spLocks noGrp="1"/>
          </p:cNvSpPr>
          <p:nvPr>
            <p:ph type="title"/>
          </p:nvPr>
        </p:nvSpPr>
        <p:spPr/>
        <p:txBody>
          <a:bodyPr/>
          <a:lstStyle/>
          <a:p>
            <a:r>
              <a:rPr lang="hu-HU" dirty="0"/>
              <a:t>Üzemeltetési modellek</a:t>
            </a:r>
            <a:endParaRPr lang="en-US" dirty="0"/>
          </a:p>
        </p:txBody>
      </p:sp>
      <p:sp>
        <p:nvSpPr>
          <p:cNvPr id="5" name="Ellipszis buborék 4"/>
          <p:cNvSpPr/>
          <p:nvPr/>
        </p:nvSpPr>
        <p:spPr bwMode="auto">
          <a:xfrm>
            <a:off x="8884227" y="4031672"/>
            <a:ext cx="3307773" cy="1267691"/>
          </a:xfrm>
          <a:prstGeom prst="wedgeEllipseCallout">
            <a:avLst>
              <a:gd name="adj1" fmla="val -31223"/>
              <a:gd name="adj2" fmla="val -87630"/>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hu-HU" sz="2400" dirty="0">
                <a:gradFill>
                  <a:gsLst>
                    <a:gs pos="0">
                      <a:srgbClr val="FFFFFF"/>
                    </a:gs>
                    <a:gs pos="100000">
                      <a:srgbClr val="FFFFFF"/>
                    </a:gs>
                  </a:gsLst>
                  <a:lin ang="5400000" scaled="0"/>
                </a:gradFill>
                <a:ea typeface="Segoe UI" pitchFamily="34" charset="0"/>
                <a:cs typeface="Segoe UI" pitchFamily="34" charset="0"/>
              </a:rPr>
              <a:t>Ezekre koncentrálunk</a:t>
            </a:r>
          </a:p>
        </p:txBody>
      </p:sp>
    </p:spTree>
    <p:extLst>
      <p:ext uri="{BB962C8B-B14F-4D97-AF65-F5344CB8AC3E}">
        <p14:creationId xmlns:p14="http://schemas.microsoft.com/office/powerpoint/2010/main" val="1485329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8" presetClass="emph" presetSubtype="0"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chemeClr val="accent2"/>
                                      </p:to>
                                    </p:animClr>
                                    <p:animClr clrSpc="rgb" dir="cw">
                                      <p:cBhvr>
                                        <p:cTn id="7" dur="500" fill="hold"/>
                                        <p:tgtEl>
                                          <p:spTgt spid="3">
                                            <p:txEl>
                                              <p:pRg st="0" end="0"/>
                                            </p:txEl>
                                          </p:spTgt>
                                        </p:tgtEl>
                                        <p:attrNameLst>
                                          <p:attrName>fillcolor</p:attrName>
                                        </p:attrNameLst>
                                      </p:cBhvr>
                                      <p:to>
                                        <a:schemeClr val="accent2"/>
                                      </p:to>
                                    </p:animClr>
                                    <p:set>
                                      <p:cBhvr>
                                        <p:cTn id="8" dur="500" fill="hold"/>
                                        <p:tgtEl>
                                          <p:spTgt spid="3">
                                            <p:txEl>
                                              <p:pRg st="0" end="0"/>
                                            </p:txEl>
                                          </p:spTgt>
                                        </p:tgtEl>
                                        <p:attrNameLst>
                                          <p:attrName>fill.type</p:attrName>
                                        </p:attrNameLst>
                                      </p:cBhvr>
                                      <p:to>
                                        <p:strVal val="solid"/>
                                      </p:to>
                                    </p:set>
                                    <p:anim to="1.5" calcmode="lin" valueType="num">
                                      <p:cBhvr override="childStyle">
                                        <p:cTn id="9" dur="500" fill="hold"/>
                                        <p:tgtEl>
                                          <p:spTgt spid="3">
                                            <p:txEl>
                                              <p:pRg st="0" end="0"/>
                                            </p:txEl>
                                          </p:spTgt>
                                        </p:tgtEl>
                                        <p:attrNameLst>
                                          <p:attrName>style.fontSize</p:attrName>
                                        </p:attrNameLst>
                                      </p:cBhvr>
                                    </p:anim>
                                  </p:childTnLst>
                                </p:cTn>
                              </p:par>
                              <p:par>
                                <p:cTn id="10" presetID="28" presetClass="emph" presetSubtype="0" fill="hold" nodeType="withEffect">
                                  <p:stCondLst>
                                    <p:cond delay="0"/>
                                  </p:stCondLst>
                                  <p:childTnLst>
                                    <p:animClr clrSpc="rgb" dir="cw">
                                      <p:cBhvr override="childStyle">
                                        <p:cTn id="11" dur="500" fill="hold"/>
                                        <p:tgtEl>
                                          <p:spTgt spid="3">
                                            <p:txEl>
                                              <p:pRg st="2" end="2"/>
                                            </p:txEl>
                                          </p:spTgt>
                                        </p:tgtEl>
                                        <p:attrNameLst>
                                          <p:attrName>style.color</p:attrName>
                                        </p:attrNameLst>
                                      </p:cBhvr>
                                      <p:to>
                                        <a:schemeClr val="accent2"/>
                                      </p:to>
                                    </p:animClr>
                                    <p:animClr clrSpc="rgb" dir="cw">
                                      <p:cBhvr>
                                        <p:cTn id="12" dur="500" fill="hold"/>
                                        <p:tgtEl>
                                          <p:spTgt spid="3">
                                            <p:txEl>
                                              <p:pRg st="2" end="2"/>
                                            </p:txEl>
                                          </p:spTgt>
                                        </p:tgtEl>
                                        <p:attrNameLst>
                                          <p:attrName>fillcolor</p:attrName>
                                        </p:attrNameLst>
                                      </p:cBhvr>
                                      <p:to>
                                        <a:schemeClr val="accent2"/>
                                      </p:to>
                                    </p:animClr>
                                    <p:set>
                                      <p:cBhvr>
                                        <p:cTn id="13" dur="500" fill="hold"/>
                                        <p:tgtEl>
                                          <p:spTgt spid="3">
                                            <p:txEl>
                                              <p:pRg st="2" end="2"/>
                                            </p:txEl>
                                          </p:spTgt>
                                        </p:tgtEl>
                                        <p:attrNameLst>
                                          <p:attrName>fill.type</p:attrName>
                                        </p:attrNameLst>
                                      </p:cBhvr>
                                      <p:to>
                                        <p:strVal val="solid"/>
                                      </p:to>
                                    </p:set>
                                    <p:anim to="1.5" calcmode="lin" valueType="num">
                                      <p:cBhvr override="childStyle">
                                        <p:cTn id="14" dur="500" fill="hold"/>
                                        <p:tgtEl>
                                          <p:spTgt spid="3">
                                            <p:txEl>
                                              <p:pRg st="2" end="2"/>
                                            </p:txEl>
                                          </p:spTgt>
                                        </p:tgtEl>
                                        <p:attrNameLst>
                                          <p:attrName>style.fontSize</p:attrName>
                                        </p:attrNameLst>
                                      </p:cBhvr>
                                    </p:anim>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artalom helye 18"/>
          <p:cNvSpPr>
            <a:spLocks noGrp="1"/>
          </p:cNvSpPr>
          <p:nvPr>
            <p:ph sz="quarter" idx="10"/>
          </p:nvPr>
        </p:nvSpPr>
        <p:spPr>
          <a:xfrm>
            <a:off x="680671" y="4290841"/>
            <a:ext cx="3378864" cy="1415772"/>
          </a:xfrm>
        </p:spPr>
        <p:txBody>
          <a:bodyPr>
            <a:normAutofit lnSpcReduction="10000"/>
          </a:bodyPr>
          <a:lstStyle/>
          <a:p>
            <a:pPr algn="ctr"/>
            <a:r>
              <a:rPr lang="en-US" dirty="0">
                <a:solidFill>
                  <a:schemeClr val="bg2"/>
                </a:solidFill>
                <a:latin typeface="Segoe" pitchFamily="34" charset="0"/>
              </a:rPr>
              <a:t>“IaaS”</a:t>
            </a:r>
            <a:endParaRPr lang="hu-HU" dirty="0">
              <a:solidFill>
                <a:schemeClr val="bg2"/>
              </a:solidFill>
              <a:latin typeface="Segoe" pitchFamily="34" charset="0"/>
            </a:endParaRPr>
          </a:p>
          <a:p>
            <a:pPr algn="ctr"/>
            <a:r>
              <a:rPr lang="en-US" sz="2000" dirty="0">
                <a:solidFill>
                  <a:schemeClr val="bg2"/>
                </a:solidFill>
                <a:latin typeface="Segoe"/>
                <a:cs typeface="Segoe"/>
              </a:rPr>
              <a:t>Infrastructure-as-a-Service</a:t>
            </a:r>
            <a:endParaRPr lang="hu-HU" sz="2000" dirty="0">
              <a:solidFill>
                <a:schemeClr val="bg2"/>
              </a:solidFill>
              <a:latin typeface="Segoe"/>
              <a:cs typeface="Segoe"/>
            </a:endParaRPr>
          </a:p>
          <a:p>
            <a:pPr algn="ctr"/>
            <a:r>
              <a:rPr lang="hu-HU" sz="2000" dirty="0">
                <a:solidFill>
                  <a:schemeClr val="bg2"/>
                </a:solidFill>
                <a:latin typeface="Segoe"/>
                <a:cs typeface="Segoe"/>
              </a:rPr>
              <a:t>Infrastruktúra szolgáltatás</a:t>
            </a:r>
            <a:endParaRPr lang="en-US" sz="2000" dirty="0">
              <a:solidFill>
                <a:schemeClr val="bg2"/>
              </a:solidFill>
              <a:latin typeface="Segoe"/>
              <a:cs typeface="Segoe"/>
            </a:endParaRPr>
          </a:p>
        </p:txBody>
      </p:sp>
      <p:sp>
        <p:nvSpPr>
          <p:cNvPr id="2" name="Title 1"/>
          <p:cNvSpPr>
            <a:spLocks noGrp="1"/>
          </p:cNvSpPr>
          <p:nvPr>
            <p:ph type="title"/>
          </p:nvPr>
        </p:nvSpPr>
        <p:spPr/>
        <p:txBody>
          <a:bodyPr>
            <a:normAutofit/>
          </a:bodyPr>
          <a:lstStyle/>
          <a:p>
            <a:r>
              <a:rPr lang="hu-HU" dirty="0"/>
              <a:t>Szolgáltatásmodell</a:t>
            </a:r>
            <a:endParaRPr lang="en-US" dirty="0"/>
          </a:p>
        </p:txBody>
      </p:sp>
      <p:sp>
        <p:nvSpPr>
          <p:cNvPr id="23" name="Tartalom helye 22"/>
          <p:cNvSpPr>
            <a:spLocks noGrp="1"/>
          </p:cNvSpPr>
          <p:nvPr>
            <p:ph sz="quarter" idx="11"/>
          </p:nvPr>
        </p:nvSpPr>
        <p:spPr>
          <a:xfrm>
            <a:off x="4530009" y="4290840"/>
            <a:ext cx="3378864" cy="1415772"/>
          </a:xfrm>
        </p:spPr>
        <p:txBody>
          <a:bodyPr>
            <a:normAutofit lnSpcReduction="10000"/>
          </a:bodyPr>
          <a:lstStyle/>
          <a:p>
            <a:pPr algn="ctr"/>
            <a:r>
              <a:rPr lang="en-US" sz="4000" dirty="0">
                <a:solidFill>
                  <a:schemeClr val="bg2"/>
                </a:solidFill>
                <a:latin typeface="Segoe" pitchFamily="34" charset="0"/>
              </a:rPr>
              <a:t>“PaaS”</a:t>
            </a:r>
            <a:endParaRPr lang="hu-HU" sz="4000" dirty="0">
              <a:solidFill>
                <a:schemeClr val="bg2"/>
              </a:solidFill>
              <a:latin typeface="Segoe" pitchFamily="34" charset="0"/>
            </a:endParaRPr>
          </a:p>
          <a:p>
            <a:pPr algn="ctr"/>
            <a:r>
              <a:rPr lang="en-US" sz="2000" dirty="0">
                <a:solidFill>
                  <a:schemeClr val="bg2"/>
                </a:solidFill>
                <a:latin typeface="Segoe"/>
                <a:cs typeface="Segoe"/>
              </a:rPr>
              <a:t>Platform-as-a-Service</a:t>
            </a:r>
            <a:endParaRPr lang="hu-HU" sz="2000" dirty="0">
              <a:solidFill>
                <a:schemeClr val="bg2"/>
              </a:solidFill>
              <a:latin typeface="Segoe"/>
              <a:cs typeface="Segoe"/>
            </a:endParaRPr>
          </a:p>
          <a:p>
            <a:pPr algn="ctr"/>
            <a:r>
              <a:rPr lang="hu-HU" sz="2000" dirty="0">
                <a:solidFill>
                  <a:schemeClr val="bg2"/>
                </a:solidFill>
                <a:latin typeface="Segoe"/>
                <a:cs typeface="Segoe"/>
              </a:rPr>
              <a:t>Platform szolgáltatás</a:t>
            </a:r>
            <a:endParaRPr lang="en-US" sz="2000" dirty="0">
              <a:solidFill>
                <a:schemeClr val="bg2"/>
              </a:solidFill>
              <a:latin typeface="Segoe"/>
              <a:cs typeface="Segoe"/>
            </a:endParaRPr>
          </a:p>
        </p:txBody>
      </p:sp>
      <p:sp>
        <p:nvSpPr>
          <p:cNvPr id="24" name="Tartalom helye 23"/>
          <p:cNvSpPr>
            <a:spLocks noGrp="1"/>
          </p:cNvSpPr>
          <p:nvPr>
            <p:ph sz="quarter" idx="12"/>
          </p:nvPr>
        </p:nvSpPr>
        <p:spPr>
          <a:xfrm>
            <a:off x="8409450" y="4290840"/>
            <a:ext cx="3378864" cy="1415772"/>
          </a:xfrm>
        </p:spPr>
        <p:txBody>
          <a:bodyPr>
            <a:normAutofit lnSpcReduction="10000"/>
          </a:bodyPr>
          <a:lstStyle/>
          <a:p>
            <a:pPr algn="ctr"/>
            <a:r>
              <a:rPr lang="en-US" sz="4000" dirty="0">
                <a:solidFill>
                  <a:schemeClr val="bg2"/>
                </a:solidFill>
                <a:latin typeface="Segoe" pitchFamily="34" charset="0"/>
              </a:rPr>
              <a:t>“SaaS”</a:t>
            </a:r>
            <a:endParaRPr lang="hu-HU" sz="4000" dirty="0">
              <a:solidFill>
                <a:schemeClr val="bg2"/>
              </a:solidFill>
              <a:latin typeface="Segoe" pitchFamily="34" charset="0"/>
            </a:endParaRPr>
          </a:p>
          <a:p>
            <a:pPr algn="ctr"/>
            <a:r>
              <a:rPr lang="en-US" sz="2000" dirty="0">
                <a:solidFill>
                  <a:schemeClr val="bg2"/>
                </a:solidFill>
                <a:latin typeface="Segoe"/>
                <a:cs typeface="Segoe"/>
              </a:rPr>
              <a:t>Software-as-a-Service</a:t>
            </a:r>
            <a:endParaRPr lang="hu-HU" sz="2000" dirty="0">
              <a:solidFill>
                <a:schemeClr val="bg2"/>
              </a:solidFill>
              <a:latin typeface="Segoe"/>
              <a:cs typeface="Segoe"/>
            </a:endParaRPr>
          </a:p>
          <a:p>
            <a:pPr algn="ctr"/>
            <a:r>
              <a:rPr lang="hu-HU" sz="2000" dirty="0">
                <a:solidFill>
                  <a:schemeClr val="bg2"/>
                </a:solidFill>
                <a:latin typeface="Segoe"/>
                <a:cs typeface="Segoe"/>
              </a:rPr>
              <a:t>Szoftver szolgáltatás</a:t>
            </a:r>
            <a:endParaRPr lang="en-US" sz="2000" dirty="0">
              <a:solidFill>
                <a:schemeClr val="bg2"/>
              </a:solidFill>
              <a:latin typeface="Segoe"/>
              <a:cs typeface="Segoe"/>
            </a:endParaRPr>
          </a:p>
        </p:txBody>
      </p:sp>
      <p:grpSp>
        <p:nvGrpSpPr>
          <p:cNvPr id="4" name="Group 3"/>
          <p:cNvGrpSpPr/>
          <p:nvPr/>
        </p:nvGrpSpPr>
        <p:grpSpPr>
          <a:xfrm>
            <a:off x="4665308" y="3254846"/>
            <a:ext cx="3108266" cy="1076333"/>
            <a:chOff x="3982608" y="3952865"/>
            <a:chExt cx="4143276" cy="1076333"/>
          </a:xfrm>
        </p:grpSpPr>
        <p:sp>
          <p:nvSpPr>
            <p:cNvPr id="13" name="Rectangle 12"/>
            <p:cNvSpPr/>
            <p:nvPr/>
          </p:nvSpPr>
          <p:spPr>
            <a:xfrm>
              <a:off x="3982608" y="4687566"/>
              <a:ext cx="4143276" cy="341632"/>
            </a:xfrm>
            <a:prstGeom prst="rect">
              <a:avLst/>
            </a:prstGeom>
          </p:spPr>
          <p:txBody>
            <a:bodyPr wrap="square">
              <a:spAutoFit/>
            </a:bodyPr>
            <a:lstStyle/>
            <a:p>
              <a:pPr algn="ctr" defTabSz="1218775">
                <a:lnSpc>
                  <a:spcPct val="90000"/>
                </a:lnSpc>
              </a:pPr>
              <a:endParaRPr lang="en-US" dirty="0">
                <a:solidFill>
                  <a:schemeClr val="bg2"/>
                </a:solidFill>
                <a:latin typeface="Segoe"/>
                <a:cs typeface="Segoe"/>
              </a:endParaRPr>
            </a:p>
          </p:txBody>
        </p:sp>
        <p:sp>
          <p:nvSpPr>
            <p:cNvPr id="21" name="TextBox 20"/>
            <p:cNvSpPr txBox="1"/>
            <p:nvPr/>
          </p:nvSpPr>
          <p:spPr>
            <a:xfrm>
              <a:off x="4469236" y="3952865"/>
              <a:ext cx="328239" cy="938696"/>
            </a:xfrm>
            <a:prstGeom prst="rect">
              <a:avLst/>
            </a:prstGeom>
            <a:noFill/>
          </p:spPr>
          <p:txBody>
            <a:bodyPr wrap="none" lIns="121899" tIns="60949" rIns="121899" bIns="60949" rtlCol="0">
              <a:spAutoFit/>
            </a:bodyPr>
            <a:lstStyle/>
            <a:p>
              <a:pPr>
                <a:buNone/>
              </a:pPr>
              <a:endParaRPr lang="en-US" sz="5300" dirty="0">
                <a:solidFill>
                  <a:schemeClr val="bg2"/>
                </a:solidFill>
                <a:latin typeface="Segoe" pitchFamily="34" charset="0"/>
              </a:endParaRPr>
            </a:p>
          </p:txBody>
        </p:sp>
      </p:grpSp>
      <p:grpSp>
        <p:nvGrpSpPr>
          <p:cNvPr id="5" name="Group 4"/>
          <p:cNvGrpSpPr/>
          <p:nvPr/>
        </p:nvGrpSpPr>
        <p:grpSpPr>
          <a:xfrm>
            <a:off x="819946" y="3110818"/>
            <a:ext cx="3202389" cy="1076333"/>
            <a:chOff x="7894813" y="3952865"/>
            <a:chExt cx="4268740" cy="1076333"/>
          </a:xfrm>
        </p:grpSpPr>
        <p:sp>
          <p:nvSpPr>
            <p:cNvPr id="12" name="Rectangle 11"/>
            <p:cNvSpPr/>
            <p:nvPr/>
          </p:nvSpPr>
          <p:spPr>
            <a:xfrm>
              <a:off x="7894813" y="4687566"/>
              <a:ext cx="4268740" cy="341632"/>
            </a:xfrm>
            <a:prstGeom prst="rect">
              <a:avLst/>
            </a:prstGeom>
          </p:spPr>
          <p:txBody>
            <a:bodyPr wrap="square">
              <a:spAutoFit/>
            </a:bodyPr>
            <a:lstStyle/>
            <a:p>
              <a:pPr algn="ctr" defTabSz="1218775">
                <a:lnSpc>
                  <a:spcPct val="90000"/>
                </a:lnSpc>
              </a:pPr>
              <a:endParaRPr lang="en-US" dirty="0">
                <a:solidFill>
                  <a:schemeClr val="bg2"/>
                </a:solidFill>
                <a:latin typeface="Segoe"/>
                <a:cs typeface="Segoe"/>
              </a:endParaRPr>
            </a:p>
          </p:txBody>
        </p:sp>
        <p:sp>
          <p:nvSpPr>
            <p:cNvPr id="22" name="TextBox 21"/>
            <p:cNvSpPr txBox="1"/>
            <p:nvPr/>
          </p:nvSpPr>
          <p:spPr>
            <a:xfrm>
              <a:off x="8405332" y="3952865"/>
              <a:ext cx="328238" cy="938696"/>
            </a:xfrm>
            <a:prstGeom prst="rect">
              <a:avLst/>
            </a:prstGeom>
            <a:noFill/>
          </p:spPr>
          <p:txBody>
            <a:bodyPr wrap="none" lIns="121899" tIns="60949" rIns="121899" bIns="60949" rtlCol="0">
              <a:spAutoFit/>
            </a:bodyPr>
            <a:lstStyle/>
            <a:p>
              <a:pPr>
                <a:buNone/>
              </a:pPr>
              <a:endParaRPr lang="en-US" sz="5300" dirty="0">
                <a:solidFill>
                  <a:schemeClr val="bg2"/>
                </a:solidFill>
                <a:latin typeface="Segoe" pitchFamily="34" charset="0"/>
              </a:endParaRPr>
            </a:p>
          </p:txBody>
        </p:sp>
      </p:grpSp>
      <p:grpSp>
        <p:nvGrpSpPr>
          <p:cNvPr id="16" name="Csoportba foglalás 15"/>
          <p:cNvGrpSpPr/>
          <p:nvPr/>
        </p:nvGrpSpPr>
        <p:grpSpPr>
          <a:xfrm>
            <a:off x="1640791" y="2146578"/>
            <a:ext cx="1458624" cy="1551973"/>
            <a:chOff x="6139743" y="2851744"/>
            <a:chExt cx="1045444" cy="1168121"/>
          </a:xfrm>
        </p:grpSpPr>
        <p:sp>
          <p:nvSpPr>
            <p:cNvPr id="17" name="Freeform 6"/>
            <p:cNvSpPr>
              <a:spLocks noChangeAspect="1" noEditPoints="1"/>
            </p:cNvSpPr>
            <p:nvPr/>
          </p:nvSpPr>
          <p:spPr bwMode="auto">
            <a:xfrm>
              <a:off x="6139743" y="2851744"/>
              <a:ext cx="442311" cy="581451"/>
            </a:xfrm>
            <a:custGeom>
              <a:avLst/>
              <a:gdLst>
                <a:gd name="T0" fmla="*/ 16 w 199"/>
                <a:gd name="T1" fmla="*/ 212 h 262"/>
                <a:gd name="T2" fmla="*/ 171 w 199"/>
                <a:gd name="T3" fmla="*/ 238 h 262"/>
                <a:gd name="T4" fmla="*/ 171 w 199"/>
                <a:gd name="T5" fmla="*/ 200 h 262"/>
                <a:gd name="T6" fmla="*/ 36 w 199"/>
                <a:gd name="T7" fmla="*/ 219 h 262"/>
                <a:gd name="T8" fmla="*/ 45 w 199"/>
                <a:gd name="T9" fmla="*/ 219 h 262"/>
                <a:gd name="T10" fmla="*/ 96 w 199"/>
                <a:gd name="T11" fmla="*/ 223 h 262"/>
                <a:gd name="T12" fmla="*/ 162 w 199"/>
                <a:gd name="T13" fmla="*/ 215 h 262"/>
                <a:gd name="T14" fmla="*/ 171 w 199"/>
                <a:gd name="T15" fmla="*/ 65 h 262"/>
                <a:gd name="T16" fmla="*/ 16 w 199"/>
                <a:gd name="T17" fmla="*/ 91 h 262"/>
                <a:gd name="T18" fmla="*/ 183 w 199"/>
                <a:gd name="T19" fmla="*/ 91 h 262"/>
                <a:gd name="T20" fmla="*/ 41 w 199"/>
                <a:gd name="T21" fmla="*/ 88 h 262"/>
                <a:gd name="T22" fmla="*/ 40 w 199"/>
                <a:gd name="T23" fmla="*/ 80 h 262"/>
                <a:gd name="T24" fmla="*/ 41 w 199"/>
                <a:gd name="T25" fmla="*/ 88 h 262"/>
                <a:gd name="T26" fmla="*/ 92 w 199"/>
                <a:gd name="T27" fmla="*/ 84 h 262"/>
                <a:gd name="T28" fmla="*/ 166 w 199"/>
                <a:gd name="T29" fmla="*/ 84 h 262"/>
                <a:gd name="T30" fmla="*/ 27 w 199"/>
                <a:gd name="T31" fmla="*/ 0 h 262"/>
                <a:gd name="T32" fmla="*/ 18 w 199"/>
                <a:gd name="T33" fmla="*/ 253 h 262"/>
                <a:gd name="T34" fmla="*/ 63 w 199"/>
                <a:gd name="T35" fmla="*/ 255 h 262"/>
                <a:gd name="T36" fmla="*/ 177 w 199"/>
                <a:gd name="T37" fmla="*/ 262 h 262"/>
                <a:gd name="T38" fmla="*/ 199 w 199"/>
                <a:gd name="T39" fmla="*/ 27 h 262"/>
                <a:gd name="T40" fmla="*/ 172 w 199"/>
                <a:gd name="T41" fmla="*/ 249 h 262"/>
                <a:gd name="T42" fmla="*/ 6 w 199"/>
                <a:gd name="T43" fmla="*/ 27 h 262"/>
                <a:gd name="T44" fmla="*/ 193 w 199"/>
                <a:gd name="T45" fmla="*/ 27 h 262"/>
                <a:gd name="T46" fmla="*/ 28 w 199"/>
                <a:gd name="T47" fmla="*/ 20 h 262"/>
                <a:gd name="T48" fmla="*/ 28 w 199"/>
                <a:gd name="T49" fmla="*/ 58 h 262"/>
                <a:gd name="T50" fmla="*/ 183 w 199"/>
                <a:gd name="T51" fmla="*/ 32 h 262"/>
                <a:gd name="T52" fmla="*/ 40 w 199"/>
                <a:gd name="T53" fmla="*/ 43 h 262"/>
                <a:gd name="T54" fmla="*/ 41 w 199"/>
                <a:gd name="T55" fmla="*/ 35 h 262"/>
                <a:gd name="T56" fmla="*/ 162 w 199"/>
                <a:gd name="T57" fmla="*/ 43 h 262"/>
                <a:gd name="T58" fmla="*/ 96 w 199"/>
                <a:gd name="T59" fmla="*/ 35 h 262"/>
                <a:gd name="T60" fmla="*/ 162 w 199"/>
                <a:gd name="T61" fmla="*/ 43 h 262"/>
                <a:gd name="T62" fmla="*/ 16 w 199"/>
                <a:gd name="T63" fmla="*/ 122 h 262"/>
                <a:gd name="T64" fmla="*/ 171 w 199"/>
                <a:gd name="T65" fmla="*/ 148 h 262"/>
                <a:gd name="T66" fmla="*/ 171 w 199"/>
                <a:gd name="T67" fmla="*/ 110 h 262"/>
                <a:gd name="T68" fmla="*/ 36 w 199"/>
                <a:gd name="T69" fmla="*/ 129 h 262"/>
                <a:gd name="T70" fmla="*/ 45 w 199"/>
                <a:gd name="T71" fmla="*/ 129 h 262"/>
                <a:gd name="T72" fmla="*/ 96 w 199"/>
                <a:gd name="T73" fmla="*/ 133 h 262"/>
                <a:gd name="T74" fmla="*/ 162 w 199"/>
                <a:gd name="T75" fmla="*/ 125 h 262"/>
                <a:gd name="T76" fmla="*/ 171 w 199"/>
                <a:gd name="T77" fmla="*/ 155 h 262"/>
                <a:gd name="T78" fmla="*/ 16 w 199"/>
                <a:gd name="T79" fmla="*/ 181 h 262"/>
                <a:gd name="T80" fmla="*/ 183 w 199"/>
                <a:gd name="T81" fmla="*/ 181 h 262"/>
                <a:gd name="T82" fmla="*/ 41 w 199"/>
                <a:gd name="T83" fmla="*/ 178 h 262"/>
                <a:gd name="T84" fmla="*/ 40 w 199"/>
                <a:gd name="T85" fmla="*/ 170 h 262"/>
                <a:gd name="T86" fmla="*/ 41 w 199"/>
                <a:gd name="T87" fmla="*/ 178 h 262"/>
                <a:gd name="T88" fmla="*/ 92 w 199"/>
                <a:gd name="T89" fmla="*/ 174 h 262"/>
                <a:gd name="T90" fmla="*/ 166 w 199"/>
                <a:gd name="T91" fmla="*/ 17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9" h="262">
                  <a:moveTo>
                    <a:pt x="171" y="200"/>
                  </a:moveTo>
                  <a:cubicBezTo>
                    <a:pt x="28" y="200"/>
                    <a:pt x="28" y="200"/>
                    <a:pt x="28" y="200"/>
                  </a:cubicBezTo>
                  <a:cubicBezTo>
                    <a:pt x="22" y="200"/>
                    <a:pt x="16" y="206"/>
                    <a:pt x="16" y="212"/>
                  </a:cubicBezTo>
                  <a:cubicBezTo>
                    <a:pt x="16" y="226"/>
                    <a:pt x="16" y="226"/>
                    <a:pt x="16" y="226"/>
                  </a:cubicBezTo>
                  <a:cubicBezTo>
                    <a:pt x="16" y="233"/>
                    <a:pt x="22" y="238"/>
                    <a:pt x="28" y="238"/>
                  </a:cubicBezTo>
                  <a:cubicBezTo>
                    <a:pt x="171" y="238"/>
                    <a:pt x="171" y="238"/>
                    <a:pt x="171" y="238"/>
                  </a:cubicBezTo>
                  <a:cubicBezTo>
                    <a:pt x="178" y="238"/>
                    <a:pt x="183" y="233"/>
                    <a:pt x="183" y="226"/>
                  </a:cubicBezTo>
                  <a:cubicBezTo>
                    <a:pt x="183" y="212"/>
                    <a:pt x="183" y="212"/>
                    <a:pt x="183" y="212"/>
                  </a:cubicBezTo>
                  <a:cubicBezTo>
                    <a:pt x="183" y="206"/>
                    <a:pt x="178" y="200"/>
                    <a:pt x="171" y="200"/>
                  </a:cubicBezTo>
                  <a:close/>
                  <a:moveTo>
                    <a:pt x="41" y="223"/>
                  </a:moveTo>
                  <a:cubicBezTo>
                    <a:pt x="40" y="223"/>
                    <a:pt x="40" y="223"/>
                    <a:pt x="40" y="223"/>
                  </a:cubicBezTo>
                  <a:cubicBezTo>
                    <a:pt x="38" y="223"/>
                    <a:pt x="36" y="221"/>
                    <a:pt x="36" y="219"/>
                  </a:cubicBezTo>
                  <a:cubicBezTo>
                    <a:pt x="36" y="217"/>
                    <a:pt x="38" y="215"/>
                    <a:pt x="40" y="215"/>
                  </a:cubicBezTo>
                  <a:cubicBezTo>
                    <a:pt x="41" y="215"/>
                    <a:pt x="41" y="215"/>
                    <a:pt x="41" y="215"/>
                  </a:cubicBezTo>
                  <a:cubicBezTo>
                    <a:pt x="43" y="215"/>
                    <a:pt x="45" y="217"/>
                    <a:pt x="45" y="219"/>
                  </a:cubicBezTo>
                  <a:cubicBezTo>
                    <a:pt x="45" y="221"/>
                    <a:pt x="43" y="223"/>
                    <a:pt x="41" y="223"/>
                  </a:cubicBezTo>
                  <a:close/>
                  <a:moveTo>
                    <a:pt x="162" y="223"/>
                  </a:moveTo>
                  <a:cubicBezTo>
                    <a:pt x="96" y="223"/>
                    <a:pt x="96" y="223"/>
                    <a:pt x="96" y="223"/>
                  </a:cubicBezTo>
                  <a:cubicBezTo>
                    <a:pt x="94" y="223"/>
                    <a:pt x="92" y="221"/>
                    <a:pt x="92" y="219"/>
                  </a:cubicBezTo>
                  <a:cubicBezTo>
                    <a:pt x="92" y="217"/>
                    <a:pt x="94" y="215"/>
                    <a:pt x="96" y="215"/>
                  </a:cubicBezTo>
                  <a:cubicBezTo>
                    <a:pt x="162" y="215"/>
                    <a:pt x="162" y="215"/>
                    <a:pt x="162" y="215"/>
                  </a:cubicBezTo>
                  <a:cubicBezTo>
                    <a:pt x="165" y="215"/>
                    <a:pt x="166" y="217"/>
                    <a:pt x="166" y="219"/>
                  </a:cubicBezTo>
                  <a:cubicBezTo>
                    <a:pt x="166" y="221"/>
                    <a:pt x="165" y="223"/>
                    <a:pt x="162" y="223"/>
                  </a:cubicBezTo>
                  <a:close/>
                  <a:moveTo>
                    <a:pt x="171" y="65"/>
                  </a:moveTo>
                  <a:cubicBezTo>
                    <a:pt x="28" y="65"/>
                    <a:pt x="28" y="65"/>
                    <a:pt x="28" y="65"/>
                  </a:cubicBezTo>
                  <a:cubicBezTo>
                    <a:pt x="22" y="65"/>
                    <a:pt x="16" y="71"/>
                    <a:pt x="16" y="77"/>
                  </a:cubicBezTo>
                  <a:cubicBezTo>
                    <a:pt x="16" y="91"/>
                    <a:pt x="16" y="91"/>
                    <a:pt x="16" y="91"/>
                  </a:cubicBezTo>
                  <a:cubicBezTo>
                    <a:pt x="16" y="98"/>
                    <a:pt x="22" y="103"/>
                    <a:pt x="28" y="103"/>
                  </a:cubicBezTo>
                  <a:cubicBezTo>
                    <a:pt x="171" y="103"/>
                    <a:pt x="171" y="103"/>
                    <a:pt x="171" y="103"/>
                  </a:cubicBezTo>
                  <a:cubicBezTo>
                    <a:pt x="178" y="103"/>
                    <a:pt x="183" y="98"/>
                    <a:pt x="183" y="91"/>
                  </a:cubicBezTo>
                  <a:cubicBezTo>
                    <a:pt x="183" y="77"/>
                    <a:pt x="183" y="77"/>
                    <a:pt x="183" y="77"/>
                  </a:cubicBezTo>
                  <a:cubicBezTo>
                    <a:pt x="183" y="71"/>
                    <a:pt x="178" y="65"/>
                    <a:pt x="171" y="65"/>
                  </a:cubicBezTo>
                  <a:close/>
                  <a:moveTo>
                    <a:pt x="41" y="88"/>
                  </a:moveTo>
                  <a:cubicBezTo>
                    <a:pt x="40" y="88"/>
                    <a:pt x="40" y="88"/>
                    <a:pt x="40" y="88"/>
                  </a:cubicBezTo>
                  <a:cubicBezTo>
                    <a:pt x="38" y="88"/>
                    <a:pt x="36" y="86"/>
                    <a:pt x="36" y="84"/>
                  </a:cubicBezTo>
                  <a:cubicBezTo>
                    <a:pt x="36" y="82"/>
                    <a:pt x="38" y="80"/>
                    <a:pt x="40" y="80"/>
                  </a:cubicBezTo>
                  <a:cubicBezTo>
                    <a:pt x="41" y="80"/>
                    <a:pt x="41" y="80"/>
                    <a:pt x="41" y="80"/>
                  </a:cubicBezTo>
                  <a:cubicBezTo>
                    <a:pt x="43" y="80"/>
                    <a:pt x="45" y="82"/>
                    <a:pt x="45" y="84"/>
                  </a:cubicBezTo>
                  <a:cubicBezTo>
                    <a:pt x="45" y="86"/>
                    <a:pt x="43" y="88"/>
                    <a:pt x="41" y="88"/>
                  </a:cubicBezTo>
                  <a:close/>
                  <a:moveTo>
                    <a:pt x="162" y="88"/>
                  </a:moveTo>
                  <a:cubicBezTo>
                    <a:pt x="96" y="88"/>
                    <a:pt x="96" y="88"/>
                    <a:pt x="96" y="88"/>
                  </a:cubicBezTo>
                  <a:cubicBezTo>
                    <a:pt x="94" y="88"/>
                    <a:pt x="92" y="86"/>
                    <a:pt x="92" y="84"/>
                  </a:cubicBezTo>
                  <a:cubicBezTo>
                    <a:pt x="92" y="82"/>
                    <a:pt x="94" y="80"/>
                    <a:pt x="96" y="80"/>
                  </a:cubicBezTo>
                  <a:cubicBezTo>
                    <a:pt x="162" y="80"/>
                    <a:pt x="162" y="80"/>
                    <a:pt x="162" y="80"/>
                  </a:cubicBezTo>
                  <a:cubicBezTo>
                    <a:pt x="165" y="80"/>
                    <a:pt x="166" y="82"/>
                    <a:pt x="166" y="84"/>
                  </a:cubicBezTo>
                  <a:cubicBezTo>
                    <a:pt x="166" y="86"/>
                    <a:pt x="165" y="88"/>
                    <a:pt x="162" y="88"/>
                  </a:cubicBezTo>
                  <a:close/>
                  <a:moveTo>
                    <a:pt x="172" y="0"/>
                  </a:moveTo>
                  <a:cubicBezTo>
                    <a:pt x="27" y="0"/>
                    <a:pt x="27" y="0"/>
                    <a:pt x="27" y="0"/>
                  </a:cubicBezTo>
                  <a:cubicBezTo>
                    <a:pt x="12" y="0"/>
                    <a:pt x="0" y="12"/>
                    <a:pt x="0" y="27"/>
                  </a:cubicBezTo>
                  <a:cubicBezTo>
                    <a:pt x="0" y="228"/>
                    <a:pt x="0" y="228"/>
                    <a:pt x="0" y="228"/>
                  </a:cubicBezTo>
                  <a:cubicBezTo>
                    <a:pt x="0" y="240"/>
                    <a:pt x="7" y="249"/>
                    <a:pt x="18" y="253"/>
                  </a:cubicBezTo>
                  <a:cubicBezTo>
                    <a:pt x="22" y="262"/>
                    <a:pt x="22" y="262"/>
                    <a:pt x="22" y="262"/>
                  </a:cubicBezTo>
                  <a:cubicBezTo>
                    <a:pt x="59" y="262"/>
                    <a:pt x="59" y="262"/>
                    <a:pt x="59" y="262"/>
                  </a:cubicBezTo>
                  <a:cubicBezTo>
                    <a:pt x="63" y="255"/>
                    <a:pt x="63" y="255"/>
                    <a:pt x="63" y="255"/>
                  </a:cubicBezTo>
                  <a:cubicBezTo>
                    <a:pt x="137" y="255"/>
                    <a:pt x="137" y="255"/>
                    <a:pt x="137" y="255"/>
                  </a:cubicBezTo>
                  <a:cubicBezTo>
                    <a:pt x="140" y="262"/>
                    <a:pt x="140" y="262"/>
                    <a:pt x="140" y="262"/>
                  </a:cubicBezTo>
                  <a:cubicBezTo>
                    <a:pt x="177" y="262"/>
                    <a:pt x="177" y="262"/>
                    <a:pt x="177" y="262"/>
                  </a:cubicBezTo>
                  <a:cubicBezTo>
                    <a:pt x="182" y="253"/>
                    <a:pt x="182" y="253"/>
                    <a:pt x="182" y="253"/>
                  </a:cubicBezTo>
                  <a:cubicBezTo>
                    <a:pt x="192" y="249"/>
                    <a:pt x="199" y="240"/>
                    <a:pt x="199" y="228"/>
                  </a:cubicBezTo>
                  <a:cubicBezTo>
                    <a:pt x="199" y="27"/>
                    <a:pt x="199" y="27"/>
                    <a:pt x="199" y="27"/>
                  </a:cubicBezTo>
                  <a:cubicBezTo>
                    <a:pt x="199" y="12"/>
                    <a:pt x="187" y="0"/>
                    <a:pt x="172" y="0"/>
                  </a:cubicBezTo>
                  <a:close/>
                  <a:moveTo>
                    <a:pt x="193" y="228"/>
                  </a:moveTo>
                  <a:cubicBezTo>
                    <a:pt x="193" y="240"/>
                    <a:pt x="184" y="249"/>
                    <a:pt x="172" y="249"/>
                  </a:cubicBezTo>
                  <a:cubicBezTo>
                    <a:pt x="27" y="249"/>
                    <a:pt x="27" y="249"/>
                    <a:pt x="27" y="249"/>
                  </a:cubicBezTo>
                  <a:cubicBezTo>
                    <a:pt x="16" y="249"/>
                    <a:pt x="6" y="240"/>
                    <a:pt x="6" y="228"/>
                  </a:cubicBezTo>
                  <a:cubicBezTo>
                    <a:pt x="6" y="27"/>
                    <a:pt x="6" y="27"/>
                    <a:pt x="6" y="27"/>
                  </a:cubicBezTo>
                  <a:cubicBezTo>
                    <a:pt x="6" y="15"/>
                    <a:pt x="16" y="6"/>
                    <a:pt x="27" y="6"/>
                  </a:cubicBezTo>
                  <a:cubicBezTo>
                    <a:pt x="172" y="6"/>
                    <a:pt x="172" y="6"/>
                    <a:pt x="172" y="6"/>
                  </a:cubicBezTo>
                  <a:cubicBezTo>
                    <a:pt x="184" y="6"/>
                    <a:pt x="193" y="15"/>
                    <a:pt x="193" y="27"/>
                  </a:cubicBezTo>
                  <a:lnTo>
                    <a:pt x="193" y="228"/>
                  </a:lnTo>
                  <a:close/>
                  <a:moveTo>
                    <a:pt x="171" y="20"/>
                  </a:moveTo>
                  <a:cubicBezTo>
                    <a:pt x="28" y="20"/>
                    <a:pt x="28" y="20"/>
                    <a:pt x="28" y="20"/>
                  </a:cubicBezTo>
                  <a:cubicBezTo>
                    <a:pt x="22" y="20"/>
                    <a:pt x="16" y="26"/>
                    <a:pt x="16" y="32"/>
                  </a:cubicBezTo>
                  <a:cubicBezTo>
                    <a:pt x="16" y="46"/>
                    <a:pt x="16" y="46"/>
                    <a:pt x="16" y="46"/>
                  </a:cubicBezTo>
                  <a:cubicBezTo>
                    <a:pt x="16" y="53"/>
                    <a:pt x="22" y="58"/>
                    <a:pt x="28" y="58"/>
                  </a:cubicBezTo>
                  <a:cubicBezTo>
                    <a:pt x="171" y="58"/>
                    <a:pt x="171" y="58"/>
                    <a:pt x="171" y="58"/>
                  </a:cubicBezTo>
                  <a:cubicBezTo>
                    <a:pt x="178" y="58"/>
                    <a:pt x="183" y="53"/>
                    <a:pt x="183" y="46"/>
                  </a:cubicBezTo>
                  <a:cubicBezTo>
                    <a:pt x="183" y="32"/>
                    <a:pt x="183" y="32"/>
                    <a:pt x="183" y="32"/>
                  </a:cubicBezTo>
                  <a:cubicBezTo>
                    <a:pt x="183" y="26"/>
                    <a:pt x="178" y="20"/>
                    <a:pt x="171" y="20"/>
                  </a:cubicBezTo>
                  <a:close/>
                  <a:moveTo>
                    <a:pt x="41" y="43"/>
                  </a:moveTo>
                  <a:cubicBezTo>
                    <a:pt x="40" y="43"/>
                    <a:pt x="40" y="43"/>
                    <a:pt x="40" y="43"/>
                  </a:cubicBezTo>
                  <a:cubicBezTo>
                    <a:pt x="38" y="43"/>
                    <a:pt x="36" y="41"/>
                    <a:pt x="36" y="39"/>
                  </a:cubicBezTo>
                  <a:cubicBezTo>
                    <a:pt x="36" y="37"/>
                    <a:pt x="38" y="35"/>
                    <a:pt x="40" y="35"/>
                  </a:cubicBezTo>
                  <a:cubicBezTo>
                    <a:pt x="41" y="35"/>
                    <a:pt x="41" y="35"/>
                    <a:pt x="41" y="35"/>
                  </a:cubicBezTo>
                  <a:cubicBezTo>
                    <a:pt x="43" y="35"/>
                    <a:pt x="45" y="37"/>
                    <a:pt x="45" y="39"/>
                  </a:cubicBezTo>
                  <a:cubicBezTo>
                    <a:pt x="45" y="41"/>
                    <a:pt x="43" y="43"/>
                    <a:pt x="41" y="43"/>
                  </a:cubicBezTo>
                  <a:close/>
                  <a:moveTo>
                    <a:pt x="162" y="43"/>
                  </a:moveTo>
                  <a:cubicBezTo>
                    <a:pt x="96" y="43"/>
                    <a:pt x="96" y="43"/>
                    <a:pt x="96" y="43"/>
                  </a:cubicBezTo>
                  <a:cubicBezTo>
                    <a:pt x="94" y="43"/>
                    <a:pt x="92" y="41"/>
                    <a:pt x="92" y="39"/>
                  </a:cubicBezTo>
                  <a:cubicBezTo>
                    <a:pt x="92" y="37"/>
                    <a:pt x="94" y="35"/>
                    <a:pt x="96" y="35"/>
                  </a:cubicBezTo>
                  <a:cubicBezTo>
                    <a:pt x="162" y="35"/>
                    <a:pt x="162" y="35"/>
                    <a:pt x="162" y="35"/>
                  </a:cubicBezTo>
                  <a:cubicBezTo>
                    <a:pt x="165" y="35"/>
                    <a:pt x="166" y="37"/>
                    <a:pt x="166" y="39"/>
                  </a:cubicBezTo>
                  <a:cubicBezTo>
                    <a:pt x="166" y="41"/>
                    <a:pt x="165" y="43"/>
                    <a:pt x="162" y="43"/>
                  </a:cubicBezTo>
                  <a:close/>
                  <a:moveTo>
                    <a:pt x="171" y="110"/>
                  </a:moveTo>
                  <a:cubicBezTo>
                    <a:pt x="28" y="110"/>
                    <a:pt x="28" y="110"/>
                    <a:pt x="28" y="110"/>
                  </a:cubicBezTo>
                  <a:cubicBezTo>
                    <a:pt x="22" y="110"/>
                    <a:pt x="16" y="116"/>
                    <a:pt x="16" y="122"/>
                  </a:cubicBezTo>
                  <a:cubicBezTo>
                    <a:pt x="16" y="136"/>
                    <a:pt x="16" y="136"/>
                    <a:pt x="16" y="136"/>
                  </a:cubicBezTo>
                  <a:cubicBezTo>
                    <a:pt x="16" y="143"/>
                    <a:pt x="22" y="148"/>
                    <a:pt x="28" y="148"/>
                  </a:cubicBezTo>
                  <a:cubicBezTo>
                    <a:pt x="171" y="148"/>
                    <a:pt x="171" y="148"/>
                    <a:pt x="171" y="148"/>
                  </a:cubicBezTo>
                  <a:cubicBezTo>
                    <a:pt x="178" y="148"/>
                    <a:pt x="183" y="143"/>
                    <a:pt x="183" y="136"/>
                  </a:cubicBezTo>
                  <a:cubicBezTo>
                    <a:pt x="183" y="122"/>
                    <a:pt x="183" y="122"/>
                    <a:pt x="183" y="122"/>
                  </a:cubicBezTo>
                  <a:cubicBezTo>
                    <a:pt x="183" y="116"/>
                    <a:pt x="178" y="110"/>
                    <a:pt x="171" y="110"/>
                  </a:cubicBezTo>
                  <a:close/>
                  <a:moveTo>
                    <a:pt x="41" y="133"/>
                  </a:moveTo>
                  <a:cubicBezTo>
                    <a:pt x="40" y="133"/>
                    <a:pt x="40" y="133"/>
                    <a:pt x="40" y="133"/>
                  </a:cubicBezTo>
                  <a:cubicBezTo>
                    <a:pt x="38" y="133"/>
                    <a:pt x="36" y="131"/>
                    <a:pt x="36" y="129"/>
                  </a:cubicBezTo>
                  <a:cubicBezTo>
                    <a:pt x="36" y="127"/>
                    <a:pt x="38" y="125"/>
                    <a:pt x="40" y="125"/>
                  </a:cubicBezTo>
                  <a:cubicBezTo>
                    <a:pt x="41" y="125"/>
                    <a:pt x="41" y="125"/>
                    <a:pt x="41" y="125"/>
                  </a:cubicBezTo>
                  <a:cubicBezTo>
                    <a:pt x="43" y="125"/>
                    <a:pt x="45" y="127"/>
                    <a:pt x="45" y="129"/>
                  </a:cubicBezTo>
                  <a:cubicBezTo>
                    <a:pt x="45" y="131"/>
                    <a:pt x="43" y="133"/>
                    <a:pt x="41" y="133"/>
                  </a:cubicBezTo>
                  <a:close/>
                  <a:moveTo>
                    <a:pt x="162" y="133"/>
                  </a:moveTo>
                  <a:cubicBezTo>
                    <a:pt x="96" y="133"/>
                    <a:pt x="96" y="133"/>
                    <a:pt x="96" y="133"/>
                  </a:cubicBezTo>
                  <a:cubicBezTo>
                    <a:pt x="94" y="133"/>
                    <a:pt x="92" y="131"/>
                    <a:pt x="92" y="129"/>
                  </a:cubicBezTo>
                  <a:cubicBezTo>
                    <a:pt x="92" y="127"/>
                    <a:pt x="94" y="125"/>
                    <a:pt x="96" y="125"/>
                  </a:cubicBezTo>
                  <a:cubicBezTo>
                    <a:pt x="162" y="125"/>
                    <a:pt x="162" y="125"/>
                    <a:pt x="162" y="125"/>
                  </a:cubicBezTo>
                  <a:cubicBezTo>
                    <a:pt x="165" y="125"/>
                    <a:pt x="166" y="127"/>
                    <a:pt x="166" y="129"/>
                  </a:cubicBezTo>
                  <a:cubicBezTo>
                    <a:pt x="166" y="131"/>
                    <a:pt x="165" y="133"/>
                    <a:pt x="162" y="133"/>
                  </a:cubicBezTo>
                  <a:close/>
                  <a:moveTo>
                    <a:pt x="171" y="155"/>
                  </a:moveTo>
                  <a:cubicBezTo>
                    <a:pt x="28" y="155"/>
                    <a:pt x="28" y="155"/>
                    <a:pt x="28" y="155"/>
                  </a:cubicBezTo>
                  <a:cubicBezTo>
                    <a:pt x="22" y="155"/>
                    <a:pt x="16" y="161"/>
                    <a:pt x="16" y="167"/>
                  </a:cubicBezTo>
                  <a:cubicBezTo>
                    <a:pt x="16" y="181"/>
                    <a:pt x="16" y="181"/>
                    <a:pt x="16" y="181"/>
                  </a:cubicBezTo>
                  <a:cubicBezTo>
                    <a:pt x="16" y="188"/>
                    <a:pt x="22" y="193"/>
                    <a:pt x="28" y="193"/>
                  </a:cubicBezTo>
                  <a:cubicBezTo>
                    <a:pt x="171" y="193"/>
                    <a:pt x="171" y="193"/>
                    <a:pt x="171" y="193"/>
                  </a:cubicBezTo>
                  <a:cubicBezTo>
                    <a:pt x="178" y="193"/>
                    <a:pt x="183" y="188"/>
                    <a:pt x="183" y="181"/>
                  </a:cubicBezTo>
                  <a:cubicBezTo>
                    <a:pt x="183" y="167"/>
                    <a:pt x="183" y="167"/>
                    <a:pt x="183" y="167"/>
                  </a:cubicBezTo>
                  <a:cubicBezTo>
                    <a:pt x="183" y="161"/>
                    <a:pt x="178" y="155"/>
                    <a:pt x="171" y="155"/>
                  </a:cubicBezTo>
                  <a:close/>
                  <a:moveTo>
                    <a:pt x="41" y="178"/>
                  </a:moveTo>
                  <a:cubicBezTo>
                    <a:pt x="40" y="178"/>
                    <a:pt x="40" y="178"/>
                    <a:pt x="40" y="178"/>
                  </a:cubicBezTo>
                  <a:cubicBezTo>
                    <a:pt x="38" y="178"/>
                    <a:pt x="36" y="176"/>
                    <a:pt x="36" y="174"/>
                  </a:cubicBezTo>
                  <a:cubicBezTo>
                    <a:pt x="36" y="172"/>
                    <a:pt x="38" y="170"/>
                    <a:pt x="40" y="170"/>
                  </a:cubicBezTo>
                  <a:cubicBezTo>
                    <a:pt x="41" y="170"/>
                    <a:pt x="41" y="170"/>
                    <a:pt x="41" y="170"/>
                  </a:cubicBezTo>
                  <a:cubicBezTo>
                    <a:pt x="43" y="170"/>
                    <a:pt x="45" y="172"/>
                    <a:pt x="45" y="174"/>
                  </a:cubicBezTo>
                  <a:cubicBezTo>
                    <a:pt x="45" y="176"/>
                    <a:pt x="43" y="178"/>
                    <a:pt x="41" y="178"/>
                  </a:cubicBezTo>
                  <a:close/>
                  <a:moveTo>
                    <a:pt x="162" y="178"/>
                  </a:moveTo>
                  <a:cubicBezTo>
                    <a:pt x="96" y="178"/>
                    <a:pt x="96" y="178"/>
                    <a:pt x="96" y="178"/>
                  </a:cubicBezTo>
                  <a:cubicBezTo>
                    <a:pt x="94" y="178"/>
                    <a:pt x="92" y="176"/>
                    <a:pt x="92" y="174"/>
                  </a:cubicBezTo>
                  <a:cubicBezTo>
                    <a:pt x="92" y="172"/>
                    <a:pt x="94" y="170"/>
                    <a:pt x="96" y="170"/>
                  </a:cubicBezTo>
                  <a:cubicBezTo>
                    <a:pt x="162" y="170"/>
                    <a:pt x="162" y="170"/>
                    <a:pt x="162" y="170"/>
                  </a:cubicBezTo>
                  <a:cubicBezTo>
                    <a:pt x="165" y="170"/>
                    <a:pt x="166" y="172"/>
                    <a:pt x="166" y="174"/>
                  </a:cubicBezTo>
                  <a:cubicBezTo>
                    <a:pt x="166" y="176"/>
                    <a:pt x="165" y="178"/>
                    <a:pt x="162" y="178"/>
                  </a:cubicBezTo>
                  <a:close/>
                </a:path>
              </a:pathLst>
            </a:custGeom>
            <a:solidFill>
              <a:schemeClr val="bg1"/>
            </a:solidFill>
            <a:ln>
              <a:noFill/>
            </a:ln>
          </p:spPr>
          <p:txBody>
            <a:bodyPr vert="horz" wrap="square" lIns="121899" tIns="60949" rIns="121899" bIns="60949" numCol="1" anchor="t" anchorCtr="0" compatLnSpc="1">
              <a:prstTxWarp prst="textNoShape">
                <a:avLst/>
              </a:prstTxWarp>
            </a:bodyPr>
            <a:lstStyle/>
            <a:p>
              <a:endParaRPr lang="en-US"/>
            </a:p>
          </p:txBody>
        </p:sp>
        <p:sp>
          <p:nvSpPr>
            <p:cNvPr id="18" name="Freeform 128"/>
            <p:cNvSpPr>
              <a:spLocks noChangeAspect="1"/>
            </p:cNvSpPr>
            <p:nvPr/>
          </p:nvSpPr>
          <p:spPr bwMode="black">
            <a:xfrm>
              <a:off x="6532193" y="3659142"/>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 name="Trapezoid 1"/>
            <p:cNvSpPr/>
            <p:nvPr/>
          </p:nvSpPr>
          <p:spPr bwMode="auto">
            <a:xfrm rot="8419041">
              <a:off x="6349780" y="3183774"/>
              <a:ext cx="549101" cy="678034"/>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101" h="678034">
                  <a:moveTo>
                    <a:pt x="0" y="678034"/>
                  </a:moveTo>
                  <a:lnTo>
                    <a:pt x="142540" y="0"/>
                  </a:lnTo>
                  <a:lnTo>
                    <a:pt x="430299" y="0"/>
                  </a:lnTo>
                  <a:lnTo>
                    <a:pt x="549101" y="643388"/>
                  </a:lnTo>
                  <a:lnTo>
                    <a:pt x="250203" y="389765"/>
                  </a:lnTo>
                  <a:lnTo>
                    <a:pt x="0" y="678034"/>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 name="Csoportba foglalás 27"/>
          <p:cNvGrpSpPr/>
          <p:nvPr/>
        </p:nvGrpSpPr>
        <p:grpSpPr>
          <a:xfrm>
            <a:off x="5341404" y="1955854"/>
            <a:ext cx="1511512" cy="1742697"/>
            <a:chOff x="7624242" y="2723072"/>
            <a:chExt cx="1131618" cy="1296447"/>
          </a:xfrm>
        </p:grpSpPr>
        <p:pic>
          <p:nvPicPr>
            <p:cNvPr id="29" name="Picture 69" descr="\\MAGNUM\Projects\Microsoft\Cloud Power FY12\Design\ICONS_PNG\Application.png"/>
            <p:cNvPicPr>
              <a:picLocks noChangeAspect="1" noChangeArrowheads="1"/>
            </p:cNvPicPr>
            <p:nvPr/>
          </p:nvPicPr>
          <p:blipFill>
            <a:blip r:embed="rId3" cstate="print">
              <a:lum bright="100000"/>
            </a:blip>
            <a:srcRect/>
            <a:stretch>
              <a:fillRect/>
            </a:stretch>
          </p:blipFill>
          <p:spPr bwMode="auto">
            <a:xfrm>
              <a:off x="7624242" y="2723072"/>
              <a:ext cx="857527" cy="857304"/>
            </a:xfrm>
            <a:prstGeom prst="rect">
              <a:avLst/>
            </a:prstGeom>
            <a:noFill/>
          </p:spPr>
        </p:pic>
        <p:sp>
          <p:nvSpPr>
            <p:cNvPr id="30" name="Freeform 128"/>
            <p:cNvSpPr>
              <a:spLocks noChangeAspect="1"/>
            </p:cNvSpPr>
            <p:nvPr/>
          </p:nvSpPr>
          <p:spPr bwMode="black">
            <a:xfrm>
              <a:off x="8102866" y="3658796"/>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1" name="Trapezoid 1"/>
            <p:cNvSpPr/>
            <p:nvPr/>
          </p:nvSpPr>
          <p:spPr bwMode="auto">
            <a:xfrm rot="9184644">
              <a:off x="8001945" y="3190212"/>
              <a:ext cx="575091" cy="661425"/>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282909 w 581807"/>
                <a:gd name="connsiteY4" fmla="*/ 389765 h 661425"/>
                <a:gd name="connsiteX5" fmla="*/ 0 w 581807"/>
                <a:gd name="connsiteY5" fmla="*/ 661425 h 661425"/>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151795 w 581807"/>
                <a:gd name="connsiteY4" fmla="*/ 370198 h 661425"/>
                <a:gd name="connsiteX5" fmla="*/ 0 w 581807"/>
                <a:gd name="connsiteY5" fmla="*/ 661425 h 661425"/>
                <a:gd name="connsiteX0" fmla="*/ 0 w 575091"/>
                <a:gd name="connsiteY0" fmla="*/ 661425 h 661425"/>
                <a:gd name="connsiteX1" fmla="*/ 175246 w 575091"/>
                <a:gd name="connsiteY1" fmla="*/ 0 h 661425"/>
                <a:gd name="connsiteX2" fmla="*/ 463005 w 575091"/>
                <a:gd name="connsiteY2" fmla="*/ 0 h 661425"/>
                <a:gd name="connsiteX3" fmla="*/ 575091 w 575091"/>
                <a:gd name="connsiteY3" fmla="*/ 592961 h 661425"/>
                <a:gd name="connsiteX4" fmla="*/ 151795 w 575091"/>
                <a:gd name="connsiteY4" fmla="*/ 370198 h 661425"/>
                <a:gd name="connsiteX5" fmla="*/ 0 w 575091"/>
                <a:gd name="connsiteY5" fmla="*/ 661425 h 6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091" h="661425">
                  <a:moveTo>
                    <a:pt x="0" y="661425"/>
                  </a:moveTo>
                  <a:lnTo>
                    <a:pt x="175246" y="0"/>
                  </a:lnTo>
                  <a:lnTo>
                    <a:pt x="463005" y="0"/>
                  </a:lnTo>
                  <a:lnTo>
                    <a:pt x="575091" y="592961"/>
                  </a:lnTo>
                  <a:lnTo>
                    <a:pt x="151795" y="370198"/>
                  </a:lnTo>
                  <a:lnTo>
                    <a:pt x="0" y="661425"/>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2" name="Csoportba foglalás 31"/>
          <p:cNvGrpSpPr/>
          <p:nvPr/>
        </p:nvGrpSpPr>
        <p:grpSpPr>
          <a:xfrm>
            <a:off x="9355683" y="2013274"/>
            <a:ext cx="1436364" cy="1655321"/>
            <a:chOff x="9267811" y="2807594"/>
            <a:chExt cx="1028287" cy="1211924"/>
          </a:xfrm>
        </p:grpSpPr>
        <p:pic>
          <p:nvPicPr>
            <p:cNvPr id="33" name="Picture 2" descr="\\MAGNUM\Projects\Microsoft\Cloud Power FY12\Design\Icons\PNGs\Web.png"/>
            <p:cNvPicPr>
              <a:picLocks noChangeAspect="1" noChangeArrowheads="1"/>
            </p:cNvPicPr>
            <p:nvPr/>
          </p:nvPicPr>
          <p:blipFill rotWithShape="1">
            <a:blip r:embed="rId4" cstate="print">
              <a:lum bright="100000"/>
            </a:blip>
            <a:srcRect t="1" b="-1316"/>
            <a:stretch/>
          </p:blipFill>
          <p:spPr bwMode="auto">
            <a:xfrm>
              <a:off x="9267811" y="2807594"/>
              <a:ext cx="676969" cy="685872"/>
            </a:xfrm>
            <a:prstGeom prst="rect">
              <a:avLst/>
            </a:prstGeom>
            <a:noFill/>
          </p:spPr>
        </p:pic>
        <p:sp>
          <p:nvSpPr>
            <p:cNvPr id="34" name="Freeform 128"/>
            <p:cNvSpPr>
              <a:spLocks noChangeAspect="1"/>
            </p:cNvSpPr>
            <p:nvPr/>
          </p:nvSpPr>
          <p:spPr bwMode="black">
            <a:xfrm>
              <a:off x="9643104" y="3658795"/>
              <a:ext cx="652994" cy="360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5" name="Trapezoid 1"/>
            <p:cNvSpPr/>
            <p:nvPr/>
          </p:nvSpPr>
          <p:spPr bwMode="auto">
            <a:xfrm rot="9184644">
              <a:off x="9542183" y="3190211"/>
              <a:ext cx="575091" cy="661425"/>
            </a:xfrm>
            <a:custGeom>
              <a:avLst/>
              <a:gdLst>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0 w 575519"/>
                <a:gd name="connsiteY4"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93050 w 575519"/>
                <a:gd name="connsiteY4" fmla="*/ 636375 h 638732"/>
                <a:gd name="connsiteX5" fmla="*/ 0 w 575519"/>
                <a:gd name="connsiteY5" fmla="*/ 638732 h 638732"/>
                <a:gd name="connsiteX0" fmla="*/ 0 w 575519"/>
                <a:gd name="connsiteY0" fmla="*/ 638732 h 638732"/>
                <a:gd name="connsiteX1" fmla="*/ 143880 w 575519"/>
                <a:gd name="connsiteY1" fmla="*/ 0 h 638732"/>
                <a:gd name="connsiteX2" fmla="*/ 431639 w 575519"/>
                <a:gd name="connsiteY2" fmla="*/ 0 h 638732"/>
                <a:gd name="connsiteX3" fmla="*/ 575519 w 575519"/>
                <a:gd name="connsiteY3" fmla="*/ 638732 h 638732"/>
                <a:gd name="connsiteX4" fmla="*/ 251543 w 575519"/>
                <a:gd name="connsiteY4" fmla="*/ 389765 h 638732"/>
                <a:gd name="connsiteX5" fmla="*/ 0 w 575519"/>
                <a:gd name="connsiteY5" fmla="*/ 638732 h 638732"/>
                <a:gd name="connsiteX0" fmla="*/ 0 w 574179"/>
                <a:gd name="connsiteY0" fmla="*/ 678034 h 678034"/>
                <a:gd name="connsiteX1" fmla="*/ 142540 w 574179"/>
                <a:gd name="connsiteY1" fmla="*/ 0 h 678034"/>
                <a:gd name="connsiteX2" fmla="*/ 430299 w 574179"/>
                <a:gd name="connsiteY2" fmla="*/ 0 h 678034"/>
                <a:gd name="connsiteX3" fmla="*/ 574179 w 574179"/>
                <a:gd name="connsiteY3" fmla="*/ 638732 h 678034"/>
                <a:gd name="connsiteX4" fmla="*/ 250203 w 574179"/>
                <a:gd name="connsiteY4" fmla="*/ 389765 h 678034"/>
                <a:gd name="connsiteX5" fmla="*/ 0 w 574179"/>
                <a:gd name="connsiteY5" fmla="*/ 678034 h 678034"/>
                <a:gd name="connsiteX0" fmla="*/ 0 w 549101"/>
                <a:gd name="connsiteY0" fmla="*/ 678034 h 678034"/>
                <a:gd name="connsiteX1" fmla="*/ 142540 w 549101"/>
                <a:gd name="connsiteY1" fmla="*/ 0 h 678034"/>
                <a:gd name="connsiteX2" fmla="*/ 430299 w 549101"/>
                <a:gd name="connsiteY2" fmla="*/ 0 h 678034"/>
                <a:gd name="connsiteX3" fmla="*/ 549101 w 549101"/>
                <a:gd name="connsiteY3" fmla="*/ 643388 h 678034"/>
                <a:gd name="connsiteX4" fmla="*/ 250203 w 549101"/>
                <a:gd name="connsiteY4" fmla="*/ 389765 h 678034"/>
                <a:gd name="connsiteX5" fmla="*/ 0 w 549101"/>
                <a:gd name="connsiteY5" fmla="*/ 678034 h 678034"/>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282909 w 581807"/>
                <a:gd name="connsiteY4" fmla="*/ 389765 h 661425"/>
                <a:gd name="connsiteX5" fmla="*/ 0 w 581807"/>
                <a:gd name="connsiteY5" fmla="*/ 661425 h 661425"/>
                <a:gd name="connsiteX0" fmla="*/ 0 w 581807"/>
                <a:gd name="connsiteY0" fmla="*/ 661425 h 661425"/>
                <a:gd name="connsiteX1" fmla="*/ 175246 w 581807"/>
                <a:gd name="connsiteY1" fmla="*/ 0 h 661425"/>
                <a:gd name="connsiteX2" fmla="*/ 463005 w 581807"/>
                <a:gd name="connsiteY2" fmla="*/ 0 h 661425"/>
                <a:gd name="connsiteX3" fmla="*/ 581807 w 581807"/>
                <a:gd name="connsiteY3" fmla="*/ 643388 h 661425"/>
                <a:gd name="connsiteX4" fmla="*/ 151795 w 581807"/>
                <a:gd name="connsiteY4" fmla="*/ 370198 h 661425"/>
                <a:gd name="connsiteX5" fmla="*/ 0 w 581807"/>
                <a:gd name="connsiteY5" fmla="*/ 661425 h 661425"/>
                <a:gd name="connsiteX0" fmla="*/ 0 w 575091"/>
                <a:gd name="connsiteY0" fmla="*/ 661425 h 661425"/>
                <a:gd name="connsiteX1" fmla="*/ 175246 w 575091"/>
                <a:gd name="connsiteY1" fmla="*/ 0 h 661425"/>
                <a:gd name="connsiteX2" fmla="*/ 463005 w 575091"/>
                <a:gd name="connsiteY2" fmla="*/ 0 h 661425"/>
                <a:gd name="connsiteX3" fmla="*/ 575091 w 575091"/>
                <a:gd name="connsiteY3" fmla="*/ 592961 h 661425"/>
                <a:gd name="connsiteX4" fmla="*/ 151795 w 575091"/>
                <a:gd name="connsiteY4" fmla="*/ 370198 h 661425"/>
                <a:gd name="connsiteX5" fmla="*/ 0 w 575091"/>
                <a:gd name="connsiteY5" fmla="*/ 661425 h 6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091" h="661425">
                  <a:moveTo>
                    <a:pt x="0" y="661425"/>
                  </a:moveTo>
                  <a:lnTo>
                    <a:pt x="175246" y="0"/>
                  </a:lnTo>
                  <a:lnTo>
                    <a:pt x="463005" y="0"/>
                  </a:lnTo>
                  <a:lnTo>
                    <a:pt x="575091" y="592961"/>
                  </a:lnTo>
                  <a:lnTo>
                    <a:pt x="151795" y="370198"/>
                  </a:lnTo>
                  <a:lnTo>
                    <a:pt x="0" y="661425"/>
                  </a:lnTo>
                  <a:close/>
                </a:path>
              </a:pathLst>
            </a:custGeom>
            <a:gradFill>
              <a:gsLst>
                <a:gs pos="0">
                  <a:schemeClr val="bg1"/>
                </a:gs>
                <a:gs pos="100000">
                  <a:schemeClr val="bg1">
                    <a:alpha val="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18502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hu-HU" dirty="0"/>
              <a:t>Szolgáltatásmodell</a:t>
            </a:r>
            <a:endParaRPr lang="en-US" dirty="0"/>
          </a:p>
        </p:txBody>
      </p:sp>
      <p:grpSp>
        <p:nvGrpSpPr>
          <p:cNvPr id="64" name="Group 63"/>
          <p:cNvGrpSpPr/>
          <p:nvPr/>
        </p:nvGrpSpPr>
        <p:grpSpPr>
          <a:xfrm>
            <a:off x="540986" y="796449"/>
            <a:ext cx="2225393" cy="5808261"/>
            <a:chOff x="1599170" y="1557964"/>
            <a:chExt cx="2171493" cy="4953000"/>
          </a:xfrm>
        </p:grpSpPr>
        <p:sp>
          <p:nvSpPr>
            <p:cNvPr id="3" name="Rounded Rectangle 2"/>
            <p:cNvSpPr/>
            <p:nvPr/>
          </p:nvSpPr>
          <p:spPr>
            <a:xfrm>
              <a:off x="1903891" y="1557964"/>
              <a:ext cx="1866772" cy="4953000"/>
            </a:xfrm>
            <a:prstGeom prst="roundRect">
              <a:avLst/>
            </a:prstGeom>
            <a:noFill/>
            <a:ln>
              <a:noFill/>
            </a:ln>
            <a:effectLst/>
          </p:spPr>
          <p:style>
            <a:lnRef idx="1">
              <a:schemeClr val="accent2"/>
            </a:lnRef>
            <a:fillRef idx="3">
              <a:schemeClr val="accent2"/>
            </a:fillRef>
            <a:effectRef idx="2">
              <a:schemeClr val="accent2"/>
            </a:effectRef>
            <a:fontRef idx="minor">
              <a:schemeClr val="lt1"/>
            </a:fontRef>
          </p:style>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None/>
              </a:pPr>
              <a:r>
                <a:rPr lang="hu-HU" sz="2000" dirty="0">
                  <a:solidFill>
                    <a:schemeClr val="tx1"/>
                  </a:solidFill>
                  <a:latin typeface="Segoe UI" pitchFamily="34" charset="0"/>
                  <a:ea typeface="Segoe UI" pitchFamily="34" charset="0"/>
                  <a:cs typeface="Segoe UI" pitchFamily="34" charset="0"/>
                </a:rPr>
                <a:t>„Dobozos” szoftver</a:t>
              </a:r>
              <a:endParaRPr lang="en-US" sz="2000" dirty="0">
                <a:solidFill>
                  <a:schemeClr val="tx1"/>
                </a:solidFill>
                <a:latin typeface="Segoe UI" pitchFamily="34" charset="0"/>
                <a:ea typeface="Segoe UI" pitchFamily="34" charset="0"/>
                <a:cs typeface="Segoe UI" pitchFamily="34" charset="0"/>
              </a:endParaRPr>
            </a:p>
          </p:txBody>
        </p:sp>
        <p:grpSp>
          <p:nvGrpSpPr>
            <p:cNvPr id="7" name="Group 6"/>
            <p:cNvGrpSpPr/>
            <p:nvPr/>
          </p:nvGrpSpPr>
          <p:grpSpPr>
            <a:xfrm>
              <a:off x="2074455" y="2491414"/>
              <a:ext cx="1638241" cy="4019550"/>
              <a:chOff x="637640" y="2381250"/>
              <a:chExt cx="1371600" cy="4019550"/>
            </a:xfrm>
          </p:grpSpPr>
          <p:sp>
            <p:nvSpPr>
              <p:cNvPr id="52" name="Rounded Rectangle 51"/>
              <p:cNvSpPr/>
              <p:nvPr/>
            </p:nvSpPr>
            <p:spPr>
              <a:xfrm>
                <a:off x="637640" y="5564983"/>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None/>
                </a:pPr>
                <a:r>
                  <a:rPr lang="hu-HU" sz="1400" dirty="0">
                    <a:solidFill>
                      <a:schemeClr val="bg1"/>
                    </a:solidFill>
                    <a:latin typeface="Segoe UI" pitchFamily="34" charset="0"/>
                    <a:ea typeface="Segoe UI" pitchFamily="34" charset="0"/>
                    <a:cs typeface="Segoe UI" pitchFamily="34" charset="0"/>
                  </a:rPr>
                  <a:t>Adattárolók</a:t>
                </a:r>
                <a:endParaRPr lang="en-US" sz="1400" dirty="0">
                  <a:solidFill>
                    <a:schemeClr val="bg1"/>
                  </a:solidFill>
                  <a:latin typeface="Segoe UI" pitchFamily="34" charset="0"/>
                  <a:ea typeface="Segoe UI" pitchFamily="34" charset="0"/>
                  <a:cs typeface="Segoe UI" pitchFamily="34" charset="0"/>
                </a:endParaRPr>
              </a:p>
            </p:txBody>
          </p:sp>
          <p:sp>
            <p:nvSpPr>
              <p:cNvPr id="53" name="Rounded Rectangle 52"/>
              <p:cNvSpPr/>
              <p:nvPr/>
            </p:nvSpPr>
            <p:spPr>
              <a:xfrm>
                <a:off x="637640" y="5110164"/>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None/>
                </a:pPr>
                <a:r>
                  <a:rPr lang="hu-HU" sz="1400" dirty="0">
                    <a:solidFill>
                      <a:schemeClr val="bg1"/>
                    </a:solidFill>
                    <a:latin typeface="Segoe UI" pitchFamily="34" charset="0"/>
                    <a:ea typeface="Segoe UI" pitchFamily="34" charset="0"/>
                    <a:cs typeface="Segoe UI" pitchFamily="34" charset="0"/>
                  </a:rPr>
                  <a:t>Szerverek</a:t>
                </a:r>
                <a:endParaRPr lang="en-US" sz="1400" dirty="0">
                  <a:solidFill>
                    <a:schemeClr val="bg1"/>
                  </a:solidFill>
                  <a:latin typeface="Segoe UI" pitchFamily="34" charset="0"/>
                  <a:ea typeface="Segoe UI" pitchFamily="34" charset="0"/>
                  <a:cs typeface="Segoe UI" pitchFamily="34" charset="0"/>
                </a:endParaRPr>
              </a:p>
            </p:txBody>
          </p:sp>
          <p:sp>
            <p:nvSpPr>
              <p:cNvPr id="54" name="Rounded Rectangle 53"/>
              <p:cNvSpPr/>
              <p:nvPr/>
            </p:nvSpPr>
            <p:spPr>
              <a:xfrm>
                <a:off x="637640" y="6019800"/>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None/>
                </a:pPr>
                <a:r>
                  <a:rPr lang="hu-HU" sz="1400" dirty="0">
                    <a:solidFill>
                      <a:schemeClr val="bg1"/>
                    </a:solidFill>
                    <a:latin typeface="Segoe UI" pitchFamily="34" charset="0"/>
                    <a:ea typeface="Segoe UI" pitchFamily="34" charset="0"/>
                    <a:cs typeface="Segoe UI" pitchFamily="34" charset="0"/>
                  </a:rPr>
                  <a:t>Hálózat</a:t>
                </a:r>
                <a:endParaRPr lang="en-US" sz="1400" dirty="0">
                  <a:solidFill>
                    <a:schemeClr val="bg1"/>
                  </a:solidFill>
                  <a:latin typeface="Segoe UI" pitchFamily="34" charset="0"/>
                  <a:ea typeface="Segoe UI" pitchFamily="34" charset="0"/>
                  <a:cs typeface="Segoe UI" pitchFamily="34" charset="0"/>
                </a:endParaRPr>
              </a:p>
            </p:txBody>
          </p:sp>
          <p:sp>
            <p:nvSpPr>
              <p:cNvPr id="55" name="Rounded Rectangle 54"/>
              <p:cNvSpPr/>
              <p:nvPr/>
            </p:nvSpPr>
            <p:spPr>
              <a:xfrm>
                <a:off x="637640" y="4200526"/>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None/>
                </a:pPr>
                <a:r>
                  <a:rPr lang="en-US" sz="1400" dirty="0">
                    <a:solidFill>
                      <a:schemeClr val="bg1"/>
                    </a:solidFill>
                    <a:latin typeface="Segoe UI" pitchFamily="34" charset="0"/>
                    <a:ea typeface="Segoe UI" pitchFamily="34" charset="0"/>
                    <a:cs typeface="Segoe UI" pitchFamily="34" charset="0"/>
                  </a:rPr>
                  <a:t>O/S</a:t>
                </a:r>
              </a:p>
            </p:txBody>
          </p:sp>
          <p:sp>
            <p:nvSpPr>
              <p:cNvPr id="56" name="Rounded Rectangle 55"/>
              <p:cNvSpPr/>
              <p:nvPr/>
            </p:nvSpPr>
            <p:spPr>
              <a:xfrm>
                <a:off x="637640" y="3745707"/>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None/>
                </a:pPr>
                <a:r>
                  <a:rPr lang="en-US" sz="1400" dirty="0">
                    <a:solidFill>
                      <a:schemeClr val="bg1"/>
                    </a:solidFill>
                    <a:latin typeface="Segoe UI" pitchFamily="34" charset="0"/>
                    <a:ea typeface="Segoe UI" pitchFamily="34" charset="0"/>
                    <a:cs typeface="Segoe UI" pitchFamily="34" charset="0"/>
                  </a:rPr>
                  <a:t>Middleware</a:t>
                </a:r>
              </a:p>
            </p:txBody>
          </p:sp>
          <p:sp>
            <p:nvSpPr>
              <p:cNvPr id="57" name="Rounded Rectangle 56"/>
              <p:cNvSpPr/>
              <p:nvPr/>
            </p:nvSpPr>
            <p:spPr>
              <a:xfrm>
                <a:off x="637640" y="4655345"/>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None/>
                </a:pPr>
                <a:r>
                  <a:rPr lang="hu-HU" sz="1400" dirty="0" err="1">
                    <a:solidFill>
                      <a:schemeClr val="bg1"/>
                    </a:solidFill>
                    <a:latin typeface="Segoe UI" pitchFamily="34" charset="0"/>
                    <a:ea typeface="Segoe UI" pitchFamily="34" charset="0"/>
                    <a:cs typeface="Segoe UI" pitchFamily="34" charset="0"/>
                  </a:rPr>
                  <a:t>Virtualizáció</a:t>
                </a:r>
                <a:endParaRPr lang="en-US" sz="1400" dirty="0">
                  <a:solidFill>
                    <a:schemeClr val="bg1"/>
                  </a:solidFill>
                  <a:latin typeface="Segoe UI" pitchFamily="34" charset="0"/>
                  <a:ea typeface="Segoe UI" pitchFamily="34" charset="0"/>
                  <a:cs typeface="Segoe UI" pitchFamily="34" charset="0"/>
                </a:endParaRPr>
              </a:p>
            </p:txBody>
          </p:sp>
          <p:sp>
            <p:nvSpPr>
              <p:cNvPr id="58" name="Rounded Rectangle 57"/>
              <p:cNvSpPr/>
              <p:nvPr/>
            </p:nvSpPr>
            <p:spPr>
              <a:xfrm>
                <a:off x="637640" y="2836069"/>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None/>
                </a:pPr>
                <a:r>
                  <a:rPr lang="hu-HU" sz="1400" dirty="0">
                    <a:solidFill>
                      <a:schemeClr val="bg1"/>
                    </a:solidFill>
                    <a:latin typeface="Segoe UI" pitchFamily="34" charset="0"/>
                    <a:ea typeface="Segoe UI" pitchFamily="34" charset="0"/>
                    <a:cs typeface="Segoe UI" pitchFamily="34" charset="0"/>
                  </a:rPr>
                  <a:t>Adat</a:t>
                </a:r>
                <a:endParaRPr lang="en-US" sz="1400" dirty="0">
                  <a:solidFill>
                    <a:schemeClr val="bg1"/>
                  </a:solidFill>
                  <a:latin typeface="Segoe UI" pitchFamily="34" charset="0"/>
                  <a:ea typeface="Segoe UI" pitchFamily="34" charset="0"/>
                  <a:cs typeface="Segoe UI" pitchFamily="34" charset="0"/>
                </a:endParaRPr>
              </a:p>
            </p:txBody>
          </p:sp>
          <p:sp>
            <p:nvSpPr>
              <p:cNvPr id="59" name="Rounded Rectangle 58"/>
              <p:cNvSpPr/>
              <p:nvPr/>
            </p:nvSpPr>
            <p:spPr>
              <a:xfrm>
                <a:off x="637640" y="2381250"/>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None/>
                </a:pPr>
                <a:r>
                  <a:rPr lang="hu-HU" sz="1400" dirty="0">
                    <a:solidFill>
                      <a:schemeClr val="bg1"/>
                    </a:solidFill>
                    <a:latin typeface="Segoe UI" pitchFamily="34" charset="0"/>
                    <a:ea typeface="Segoe UI" pitchFamily="34" charset="0"/>
                    <a:cs typeface="Segoe UI" pitchFamily="34" charset="0"/>
                  </a:rPr>
                  <a:t>Alkalmazások</a:t>
                </a:r>
                <a:endParaRPr lang="en-US" sz="1400" dirty="0">
                  <a:solidFill>
                    <a:schemeClr val="bg1"/>
                  </a:solidFill>
                  <a:latin typeface="Segoe UI" pitchFamily="34" charset="0"/>
                  <a:ea typeface="Segoe UI" pitchFamily="34" charset="0"/>
                  <a:cs typeface="Segoe UI" pitchFamily="34" charset="0"/>
                </a:endParaRPr>
              </a:p>
            </p:txBody>
          </p:sp>
          <p:sp>
            <p:nvSpPr>
              <p:cNvPr id="60" name="Rounded Rectangle 59"/>
              <p:cNvSpPr/>
              <p:nvPr/>
            </p:nvSpPr>
            <p:spPr>
              <a:xfrm>
                <a:off x="637640" y="3290888"/>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None/>
                </a:pPr>
                <a:r>
                  <a:rPr lang="hu-HU" sz="1400" dirty="0">
                    <a:solidFill>
                      <a:schemeClr val="bg1"/>
                    </a:solidFill>
                    <a:latin typeface="Segoe UI" pitchFamily="34" charset="0"/>
                    <a:ea typeface="Segoe UI" pitchFamily="34" charset="0"/>
                    <a:cs typeface="Segoe UI" pitchFamily="34" charset="0"/>
                  </a:rPr>
                  <a:t>Futtatókörnyezet</a:t>
                </a:r>
                <a:endParaRPr lang="en-US" sz="1400" dirty="0">
                  <a:solidFill>
                    <a:schemeClr val="bg1"/>
                  </a:solidFill>
                  <a:latin typeface="Segoe UI" pitchFamily="34" charset="0"/>
                  <a:ea typeface="Segoe UI" pitchFamily="34" charset="0"/>
                  <a:cs typeface="Segoe UI" pitchFamily="34" charset="0"/>
                </a:endParaRPr>
              </a:p>
            </p:txBody>
          </p:sp>
        </p:grpSp>
        <p:sp>
          <p:nvSpPr>
            <p:cNvPr id="9" name="Left Brace 8"/>
            <p:cNvSpPr/>
            <p:nvPr/>
          </p:nvSpPr>
          <p:spPr>
            <a:xfrm>
              <a:off x="1927153" y="2491414"/>
              <a:ext cx="137875" cy="4019550"/>
            </a:xfrm>
            <a:prstGeom prst="leftBrace">
              <a:avLst>
                <a:gd name="adj1" fmla="val 0"/>
                <a:gd name="adj2" fmla="val 50000"/>
              </a:avLst>
            </a:prstGeom>
            <a:ln w="1905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None/>
              </a:pPr>
              <a:endParaRPr lang="en-US" dirty="0">
                <a:latin typeface="Segoe UI" pitchFamily="34" charset="0"/>
                <a:ea typeface="Segoe UI" pitchFamily="34" charset="0"/>
                <a:cs typeface="Segoe UI" pitchFamily="34" charset="0"/>
              </a:endParaRPr>
            </a:p>
          </p:txBody>
        </p:sp>
        <p:sp>
          <p:nvSpPr>
            <p:cNvPr id="10" name="TextBox 52"/>
            <p:cNvSpPr txBox="1"/>
            <p:nvPr/>
          </p:nvSpPr>
          <p:spPr>
            <a:xfrm>
              <a:off x="1599170" y="3758255"/>
              <a:ext cx="533341" cy="1304909"/>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None/>
              </a:pPr>
              <a:r>
                <a:rPr lang="hu-HU" sz="1400" dirty="0">
                  <a:latin typeface="Segoe UI" pitchFamily="34" charset="0"/>
                  <a:ea typeface="Segoe UI" pitchFamily="34" charset="0"/>
                  <a:cs typeface="Segoe UI" pitchFamily="34" charset="0"/>
                </a:rPr>
                <a:t>Saját felügyelet</a:t>
              </a:r>
              <a:endParaRPr lang="en-US" sz="1400" dirty="0">
                <a:latin typeface="Segoe UI" pitchFamily="34" charset="0"/>
                <a:ea typeface="Segoe UI" pitchFamily="34" charset="0"/>
                <a:cs typeface="Segoe UI" pitchFamily="34" charset="0"/>
              </a:endParaRPr>
            </a:p>
          </p:txBody>
        </p:sp>
      </p:grpSp>
      <p:grpSp>
        <p:nvGrpSpPr>
          <p:cNvPr id="61" name="Group 60"/>
          <p:cNvGrpSpPr/>
          <p:nvPr/>
        </p:nvGrpSpPr>
        <p:grpSpPr>
          <a:xfrm>
            <a:off x="3173331" y="728651"/>
            <a:ext cx="2722656" cy="5908084"/>
            <a:chOff x="3656646" y="1524000"/>
            <a:chExt cx="2656713" cy="4986964"/>
          </a:xfrm>
        </p:grpSpPr>
        <p:sp>
          <p:nvSpPr>
            <p:cNvPr id="4" name="Rounded Rectangle 3"/>
            <p:cNvSpPr/>
            <p:nvPr/>
          </p:nvSpPr>
          <p:spPr>
            <a:xfrm>
              <a:off x="3656646" y="1524000"/>
              <a:ext cx="2593773" cy="4953000"/>
            </a:xfrm>
            <a:prstGeom prst="roundRect">
              <a:avLst/>
            </a:prstGeom>
            <a:noFill/>
            <a:ln>
              <a:noFill/>
            </a:ln>
            <a:effectLst/>
          </p:spPr>
          <p:style>
            <a:lnRef idx="1">
              <a:schemeClr val="accent2"/>
            </a:lnRef>
            <a:fillRef idx="3">
              <a:schemeClr val="accent2"/>
            </a:fillRef>
            <a:effectRef idx="2">
              <a:schemeClr val="accent2"/>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None/>
              </a:pPr>
              <a:r>
                <a:rPr lang="hu-HU" sz="2000" dirty="0">
                  <a:solidFill>
                    <a:schemeClr val="tx1"/>
                  </a:solidFill>
                  <a:latin typeface="Segoe UI" pitchFamily="34" charset="0"/>
                  <a:ea typeface="Segoe UI" pitchFamily="34" charset="0"/>
                  <a:cs typeface="Segoe UI" pitchFamily="34" charset="0"/>
                </a:rPr>
                <a:t>Infrastruktúra szolgáltatás</a:t>
              </a:r>
            </a:p>
            <a:p>
              <a:pPr algn="ctr">
                <a:buNone/>
              </a:pPr>
              <a:r>
                <a:rPr lang="hu-HU" sz="2000" dirty="0" err="1">
                  <a:solidFill>
                    <a:schemeClr val="tx1"/>
                  </a:solidFill>
                  <a:latin typeface="Segoe UI" pitchFamily="34" charset="0"/>
                  <a:ea typeface="Segoe UI" pitchFamily="34" charset="0"/>
                  <a:cs typeface="Segoe UI" pitchFamily="34" charset="0"/>
                </a:rPr>
                <a:t>IaaS</a:t>
              </a:r>
              <a:endParaRPr lang="en-US" sz="1400" dirty="0">
                <a:solidFill>
                  <a:schemeClr val="tx1"/>
                </a:solidFill>
                <a:latin typeface="Segoe UI" pitchFamily="34" charset="0"/>
                <a:ea typeface="Segoe UI" pitchFamily="34" charset="0"/>
                <a:cs typeface="Segoe UI" pitchFamily="34" charset="0"/>
              </a:endParaRPr>
            </a:p>
          </p:txBody>
        </p:sp>
        <p:grpSp>
          <p:nvGrpSpPr>
            <p:cNvPr id="8" name="Group 7"/>
            <p:cNvGrpSpPr/>
            <p:nvPr/>
          </p:nvGrpSpPr>
          <p:grpSpPr>
            <a:xfrm>
              <a:off x="4141915" y="2491414"/>
              <a:ext cx="1638240" cy="4019550"/>
              <a:chOff x="2705100" y="2381250"/>
              <a:chExt cx="1371600" cy="4019550"/>
            </a:xfrm>
          </p:grpSpPr>
          <p:sp>
            <p:nvSpPr>
              <p:cNvPr id="43" name="Rounded Rectangle 42"/>
              <p:cNvSpPr/>
              <p:nvPr/>
            </p:nvSpPr>
            <p:spPr>
              <a:xfrm>
                <a:off x="2705100" y="5564983"/>
                <a:ext cx="1371600" cy="381000"/>
              </a:xfrm>
              <a:prstGeom prst="roundRect">
                <a:avLst/>
              </a:prstGeom>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buNone/>
                </a:pPr>
                <a:r>
                  <a:rPr lang="hu-HU" sz="1400" dirty="0">
                    <a:solidFill>
                      <a:schemeClr val="tx1"/>
                    </a:solidFill>
                    <a:latin typeface="Segoe UI" pitchFamily="34" charset="0"/>
                    <a:ea typeface="Segoe UI" pitchFamily="34" charset="0"/>
                    <a:cs typeface="Segoe UI" pitchFamily="34" charset="0"/>
                  </a:rPr>
                  <a:t>Adattárolók</a:t>
                </a:r>
                <a:endParaRPr lang="en-US" sz="1400" dirty="0">
                  <a:solidFill>
                    <a:schemeClr val="tx1"/>
                  </a:solidFill>
                  <a:latin typeface="Segoe UI" pitchFamily="34" charset="0"/>
                  <a:ea typeface="Segoe UI" pitchFamily="34" charset="0"/>
                  <a:cs typeface="Segoe UI" pitchFamily="34" charset="0"/>
                </a:endParaRPr>
              </a:p>
            </p:txBody>
          </p:sp>
          <p:sp>
            <p:nvSpPr>
              <p:cNvPr id="44" name="Rounded Rectangle 43"/>
              <p:cNvSpPr/>
              <p:nvPr/>
            </p:nvSpPr>
            <p:spPr>
              <a:xfrm>
                <a:off x="2705100" y="5110164"/>
                <a:ext cx="1371600" cy="381000"/>
              </a:xfrm>
              <a:prstGeom prst="roundRect">
                <a:avLst/>
              </a:prstGeom>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buNone/>
                </a:pPr>
                <a:r>
                  <a:rPr lang="hu-HU" sz="1400" dirty="0">
                    <a:solidFill>
                      <a:schemeClr val="tx1"/>
                    </a:solidFill>
                    <a:latin typeface="Segoe UI" pitchFamily="34" charset="0"/>
                    <a:ea typeface="Segoe UI" pitchFamily="34" charset="0"/>
                    <a:cs typeface="Segoe UI" pitchFamily="34" charset="0"/>
                  </a:rPr>
                  <a:t>Szerverek</a:t>
                </a:r>
                <a:endParaRPr lang="en-US" sz="1400" dirty="0">
                  <a:solidFill>
                    <a:schemeClr val="tx1"/>
                  </a:solidFill>
                  <a:latin typeface="Segoe UI" pitchFamily="34" charset="0"/>
                  <a:ea typeface="Segoe UI" pitchFamily="34" charset="0"/>
                  <a:cs typeface="Segoe UI" pitchFamily="34" charset="0"/>
                </a:endParaRPr>
              </a:p>
            </p:txBody>
          </p:sp>
          <p:sp>
            <p:nvSpPr>
              <p:cNvPr id="45" name="Rounded Rectangle 44"/>
              <p:cNvSpPr/>
              <p:nvPr/>
            </p:nvSpPr>
            <p:spPr>
              <a:xfrm>
                <a:off x="2705100" y="6019800"/>
                <a:ext cx="1371600" cy="381000"/>
              </a:xfrm>
              <a:prstGeom prst="roundRect">
                <a:avLst/>
              </a:prstGeom>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buNone/>
                </a:pPr>
                <a:r>
                  <a:rPr lang="hu-HU" sz="1400" dirty="0">
                    <a:solidFill>
                      <a:schemeClr val="tx1"/>
                    </a:solidFill>
                    <a:latin typeface="Segoe UI" pitchFamily="34" charset="0"/>
                    <a:ea typeface="Segoe UI" pitchFamily="34" charset="0"/>
                    <a:cs typeface="Segoe UI" pitchFamily="34" charset="0"/>
                  </a:rPr>
                  <a:t>Hálózat</a:t>
                </a:r>
                <a:endParaRPr lang="en-US" sz="1400" dirty="0">
                  <a:solidFill>
                    <a:schemeClr val="tx1"/>
                  </a:solidFill>
                  <a:latin typeface="Segoe UI" pitchFamily="34" charset="0"/>
                  <a:ea typeface="Segoe UI" pitchFamily="34" charset="0"/>
                  <a:cs typeface="Segoe UI" pitchFamily="34" charset="0"/>
                </a:endParaRPr>
              </a:p>
            </p:txBody>
          </p:sp>
          <p:sp>
            <p:nvSpPr>
              <p:cNvPr id="46" name="Rounded Rectangle 45"/>
              <p:cNvSpPr/>
              <p:nvPr/>
            </p:nvSpPr>
            <p:spPr>
              <a:xfrm>
                <a:off x="2705100" y="4200526"/>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400" dirty="0">
                    <a:solidFill>
                      <a:schemeClr val="bg1"/>
                    </a:solidFill>
                    <a:latin typeface="Segoe UI" pitchFamily="34" charset="0"/>
                    <a:ea typeface="Segoe UI" pitchFamily="34" charset="0"/>
                    <a:cs typeface="Segoe UI" pitchFamily="34" charset="0"/>
                  </a:rPr>
                  <a:t>O/S</a:t>
                </a:r>
              </a:p>
            </p:txBody>
          </p:sp>
          <p:sp>
            <p:nvSpPr>
              <p:cNvPr id="47" name="Rounded Rectangle 46"/>
              <p:cNvSpPr/>
              <p:nvPr/>
            </p:nvSpPr>
            <p:spPr>
              <a:xfrm>
                <a:off x="2705100" y="3745707"/>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None/>
                </a:pPr>
                <a:r>
                  <a:rPr lang="en-US" sz="1400" dirty="0">
                    <a:solidFill>
                      <a:schemeClr val="bg1"/>
                    </a:solidFill>
                    <a:latin typeface="Segoe UI" pitchFamily="34" charset="0"/>
                    <a:ea typeface="Segoe UI" pitchFamily="34" charset="0"/>
                    <a:cs typeface="Segoe UI" pitchFamily="34" charset="0"/>
                  </a:rPr>
                  <a:t>Middleware</a:t>
                </a:r>
              </a:p>
            </p:txBody>
          </p:sp>
          <p:sp>
            <p:nvSpPr>
              <p:cNvPr id="48" name="Rounded Rectangle 47"/>
              <p:cNvSpPr/>
              <p:nvPr/>
            </p:nvSpPr>
            <p:spPr>
              <a:xfrm>
                <a:off x="2705100" y="4655345"/>
                <a:ext cx="1371600" cy="381000"/>
              </a:xfrm>
              <a:prstGeom prst="roundRect">
                <a:avLst/>
              </a:prstGeom>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buNone/>
                </a:pPr>
                <a:r>
                  <a:rPr lang="hu-HU" sz="1400" dirty="0" err="1">
                    <a:solidFill>
                      <a:schemeClr val="tx1"/>
                    </a:solidFill>
                    <a:latin typeface="Segoe UI" pitchFamily="34" charset="0"/>
                    <a:ea typeface="Segoe UI" pitchFamily="34" charset="0"/>
                    <a:cs typeface="Segoe UI" pitchFamily="34" charset="0"/>
                  </a:rPr>
                  <a:t>Virtualizáció</a:t>
                </a:r>
                <a:endParaRPr lang="en-US" sz="1400" dirty="0">
                  <a:solidFill>
                    <a:schemeClr val="tx1"/>
                  </a:solidFill>
                  <a:latin typeface="Segoe UI" pitchFamily="34" charset="0"/>
                  <a:ea typeface="Segoe UI" pitchFamily="34" charset="0"/>
                  <a:cs typeface="Segoe UI" pitchFamily="34" charset="0"/>
                </a:endParaRPr>
              </a:p>
            </p:txBody>
          </p:sp>
          <p:sp>
            <p:nvSpPr>
              <p:cNvPr id="49" name="Rounded Rectangle 48"/>
              <p:cNvSpPr/>
              <p:nvPr/>
            </p:nvSpPr>
            <p:spPr>
              <a:xfrm>
                <a:off x="2705100" y="2836069"/>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None/>
                </a:pPr>
                <a:r>
                  <a:rPr lang="hu-HU" sz="1400" dirty="0">
                    <a:solidFill>
                      <a:schemeClr val="bg1"/>
                    </a:solidFill>
                    <a:latin typeface="Segoe UI" pitchFamily="34" charset="0"/>
                    <a:ea typeface="Segoe UI" pitchFamily="34" charset="0"/>
                    <a:cs typeface="Segoe UI" pitchFamily="34" charset="0"/>
                  </a:rPr>
                  <a:t>Adat</a:t>
                </a:r>
                <a:endParaRPr lang="en-US" sz="1400" dirty="0">
                  <a:solidFill>
                    <a:schemeClr val="bg1"/>
                  </a:solidFill>
                  <a:latin typeface="Segoe UI" pitchFamily="34" charset="0"/>
                  <a:ea typeface="Segoe UI" pitchFamily="34" charset="0"/>
                  <a:cs typeface="Segoe UI" pitchFamily="34" charset="0"/>
                </a:endParaRPr>
              </a:p>
            </p:txBody>
          </p:sp>
          <p:sp>
            <p:nvSpPr>
              <p:cNvPr id="50" name="Rounded Rectangle 49"/>
              <p:cNvSpPr/>
              <p:nvPr/>
            </p:nvSpPr>
            <p:spPr>
              <a:xfrm>
                <a:off x="2705100" y="2381250"/>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None/>
                </a:pPr>
                <a:r>
                  <a:rPr lang="hu-HU" sz="1400" dirty="0">
                    <a:solidFill>
                      <a:schemeClr val="bg1"/>
                    </a:solidFill>
                    <a:latin typeface="Segoe UI" pitchFamily="34" charset="0"/>
                    <a:ea typeface="Segoe UI" pitchFamily="34" charset="0"/>
                    <a:cs typeface="Segoe UI" pitchFamily="34" charset="0"/>
                  </a:rPr>
                  <a:t>Alkalmazások</a:t>
                </a:r>
                <a:endParaRPr lang="en-US" sz="1400" dirty="0">
                  <a:solidFill>
                    <a:schemeClr val="bg1"/>
                  </a:solidFill>
                  <a:latin typeface="Segoe UI" pitchFamily="34" charset="0"/>
                  <a:ea typeface="Segoe UI" pitchFamily="34" charset="0"/>
                  <a:cs typeface="Segoe UI" pitchFamily="34" charset="0"/>
                </a:endParaRPr>
              </a:p>
            </p:txBody>
          </p:sp>
          <p:sp>
            <p:nvSpPr>
              <p:cNvPr id="51" name="Rounded Rectangle 50"/>
              <p:cNvSpPr/>
              <p:nvPr/>
            </p:nvSpPr>
            <p:spPr>
              <a:xfrm>
                <a:off x="2705100" y="3290888"/>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None/>
                </a:pPr>
                <a:r>
                  <a:rPr lang="hu-HU" sz="1400" dirty="0">
                    <a:solidFill>
                      <a:schemeClr val="bg1"/>
                    </a:solidFill>
                    <a:latin typeface="Segoe UI" pitchFamily="34" charset="0"/>
                    <a:ea typeface="Segoe UI" pitchFamily="34" charset="0"/>
                    <a:cs typeface="Segoe UI" pitchFamily="34" charset="0"/>
                  </a:rPr>
                  <a:t>Futtatókörnyezet</a:t>
                </a:r>
                <a:endParaRPr lang="en-US" sz="1400" dirty="0">
                  <a:solidFill>
                    <a:schemeClr val="bg1"/>
                  </a:solidFill>
                  <a:latin typeface="Segoe UI" pitchFamily="34" charset="0"/>
                  <a:ea typeface="Segoe UI" pitchFamily="34" charset="0"/>
                  <a:cs typeface="Segoe UI" pitchFamily="34" charset="0"/>
                </a:endParaRPr>
              </a:p>
            </p:txBody>
          </p:sp>
        </p:grpSp>
        <p:sp>
          <p:nvSpPr>
            <p:cNvPr id="13" name="Left Brace 12"/>
            <p:cNvSpPr/>
            <p:nvPr/>
          </p:nvSpPr>
          <p:spPr>
            <a:xfrm flipH="1">
              <a:off x="5789386" y="4724400"/>
              <a:ext cx="228600" cy="1764000"/>
            </a:xfrm>
            <a:prstGeom prst="leftBrace">
              <a:avLst>
                <a:gd name="adj1" fmla="val 0"/>
                <a:gd name="adj2" fmla="val 50000"/>
              </a:avLst>
            </a:prstGeom>
            <a:noFill/>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None/>
              </a:pPr>
              <a:endParaRPr lang="en-US" dirty="0">
                <a:latin typeface="Segoe UI" pitchFamily="34" charset="0"/>
                <a:ea typeface="Segoe UI" pitchFamily="34" charset="0"/>
                <a:cs typeface="Segoe UI" pitchFamily="34" charset="0"/>
              </a:endParaRPr>
            </a:p>
          </p:txBody>
        </p:sp>
        <p:sp>
          <p:nvSpPr>
            <p:cNvPr id="14" name="TextBox 56"/>
            <p:cNvSpPr txBox="1"/>
            <p:nvPr/>
          </p:nvSpPr>
          <p:spPr>
            <a:xfrm flipH="1">
              <a:off x="5780018" y="4724400"/>
              <a:ext cx="533341" cy="147072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None/>
              </a:pPr>
              <a:r>
                <a:rPr lang="hu-HU" sz="1400" dirty="0">
                  <a:latin typeface="Segoe UI" pitchFamily="34" charset="0"/>
                  <a:ea typeface="Segoe UI" pitchFamily="34" charset="0"/>
                  <a:cs typeface="Segoe UI" pitchFamily="34" charset="0"/>
                </a:rPr>
                <a:t>Szolgáltató kezeli</a:t>
              </a:r>
              <a:endParaRPr lang="en-US" sz="1400" dirty="0">
                <a:latin typeface="Segoe UI" pitchFamily="34" charset="0"/>
                <a:ea typeface="Segoe UI" pitchFamily="34" charset="0"/>
                <a:cs typeface="Segoe UI" pitchFamily="34" charset="0"/>
              </a:endParaRPr>
            </a:p>
          </p:txBody>
        </p:sp>
        <p:sp>
          <p:nvSpPr>
            <p:cNvPr id="15" name="Left Brace 14"/>
            <p:cNvSpPr/>
            <p:nvPr/>
          </p:nvSpPr>
          <p:spPr>
            <a:xfrm>
              <a:off x="4003407" y="2491414"/>
              <a:ext cx="133350" cy="1752600"/>
            </a:xfrm>
            <a:prstGeom prst="leftBrace">
              <a:avLst>
                <a:gd name="adj1" fmla="val 0"/>
                <a:gd name="adj2" fmla="val 50000"/>
              </a:avLst>
            </a:prstGeom>
            <a:ln w="1905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None/>
              </a:pPr>
              <a:endParaRPr lang="en-US" dirty="0">
                <a:latin typeface="Segoe UI" pitchFamily="34" charset="0"/>
                <a:ea typeface="Segoe UI" pitchFamily="34" charset="0"/>
                <a:cs typeface="Segoe UI" pitchFamily="34" charset="0"/>
              </a:endParaRPr>
            </a:p>
          </p:txBody>
        </p:sp>
        <p:sp>
          <p:nvSpPr>
            <p:cNvPr id="16" name="TextBox 58"/>
            <p:cNvSpPr txBox="1"/>
            <p:nvPr/>
          </p:nvSpPr>
          <p:spPr>
            <a:xfrm>
              <a:off x="3665997" y="2615255"/>
              <a:ext cx="533341" cy="1304909"/>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None/>
              </a:pPr>
              <a:r>
                <a:rPr lang="hu-HU" sz="1400" dirty="0">
                  <a:latin typeface="Segoe UI" pitchFamily="34" charset="0"/>
                  <a:ea typeface="Segoe UI" pitchFamily="34" charset="0"/>
                  <a:cs typeface="Segoe UI" pitchFamily="34" charset="0"/>
                </a:rPr>
                <a:t>Saját felügyelet</a:t>
              </a:r>
              <a:endParaRPr lang="en-US" sz="1400" dirty="0">
                <a:latin typeface="Segoe UI" pitchFamily="34" charset="0"/>
                <a:ea typeface="Segoe UI" pitchFamily="34" charset="0"/>
                <a:cs typeface="Segoe UI" pitchFamily="34" charset="0"/>
              </a:endParaRPr>
            </a:p>
          </p:txBody>
        </p:sp>
      </p:grpSp>
      <p:grpSp>
        <p:nvGrpSpPr>
          <p:cNvPr id="62" name="Group 61"/>
          <p:cNvGrpSpPr/>
          <p:nvPr/>
        </p:nvGrpSpPr>
        <p:grpSpPr>
          <a:xfrm>
            <a:off x="6146628" y="733648"/>
            <a:ext cx="2711989" cy="5917884"/>
            <a:chOff x="5809552" y="1524000"/>
            <a:chExt cx="2646306" cy="4995236"/>
          </a:xfrm>
        </p:grpSpPr>
        <p:sp>
          <p:nvSpPr>
            <p:cNvPr id="5" name="Rounded Rectangle 4"/>
            <p:cNvSpPr/>
            <p:nvPr/>
          </p:nvSpPr>
          <p:spPr>
            <a:xfrm>
              <a:off x="5890923" y="1524000"/>
              <a:ext cx="2422123" cy="4953000"/>
            </a:xfrm>
            <a:prstGeom prst="roundRect">
              <a:avLst/>
            </a:prstGeom>
            <a:noFill/>
            <a:ln>
              <a:noFill/>
            </a:ln>
            <a:effectLst/>
          </p:spPr>
          <p:style>
            <a:lnRef idx="1">
              <a:schemeClr val="accent2"/>
            </a:lnRef>
            <a:fillRef idx="3">
              <a:schemeClr val="accent2"/>
            </a:fillRef>
            <a:effectRef idx="2">
              <a:schemeClr val="accent2"/>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None/>
              </a:pPr>
              <a:r>
                <a:rPr lang="hu-HU" sz="2000" dirty="0">
                  <a:solidFill>
                    <a:schemeClr val="tx1"/>
                  </a:solidFill>
                  <a:latin typeface="Segoe UI" pitchFamily="34" charset="0"/>
                  <a:ea typeface="Segoe UI" pitchFamily="34" charset="0"/>
                  <a:cs typeface="Segoe UI" pitchFamily="34" charset="0"/>
                </a:rPr>
                <a:t>Platform szolgáltatás</a:t>
              </a:r>
            </a:p>
            <a:p>
              <a:pPr algn="ctr">
                <a:buNone/>
              </a:pPr>
              <a:r>
                <a:rPr lang="hu-HU" sz="2000" dirty="0" err="1">
                  <a:solidFill>
                    <a:schemeClr val="tx1"/>
                  </a:solidFill>
                  <a:latin typeface="Segoe UI" pitchFamily="34" charset="0"/>
                  <a:ea typeface="Segoe UI" pitchFamily="34" charset="0"/>
                  <a:cs typeface="Segoe UI" pitchFamily="34" charset="0"/>
                </a:rPr>
                <a:t>PaaS</a:t>
              </a:r>
              <a:endParaRPr lang="en-US" sz="1400" dirty="0">
                <a:solidFill>
                  <a:schemeClr val="tx1"/>
                </a:solidFill>
                <a:latin typeface="Segoe UI" pitchFamily="34" charset="0"/>
                <a:ea typeface="Segoe UI" pitchFamily="34" charset="0"/>
                <a:cs typeface="Segoe UI" pitchFamily="34" charset="0"/>
              </a:endParaRPr>
            </a:p>
          </p:txBody>
        </p:sp>
        <p:sp>
          <p:nvSpPr>
            <p:cNvPr id="11" name="Left Brace 10"/>
            <p:cNvSpPr/>
            <p:nvPr/>
          </p:nvSpPr>
          <p:spPr>
            <a:xfrm flipH="1">
              <a:off x="7942006" y="3396288"/>
              <a:ext cx="209580" cy="3122948"/>
            </a:xfrm>
            <a:prstGeom prst="leftBrace">
              <a:avLst>
                <a:gd name="adj1" fmla="val 0"/>
                <a:gd name="adj2" fmla="val 50000"/>
              </a:avLst>
            </a:prstGeom>
            <a:noFill/>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None/>
              </a:pPr>
              <a:endParaRPr lang="en-US" dirty="0">
                <a:latin typeface="Segoe UI" pitchFamily="34" charset="0"/>
                <a:ea typeface="Segoe UI" pitchFamily="34" charset="0"/>
                <a:cs typeface="Segoe UI" pitchFamily="34" charset="0"/>
              </a:endParaRPr>
            </a:p>
          </p:txBody>
        </p:sp>
        <p:sp>
          <p:nvSpPr>
            <p:cNvPr id="12" name="TextBox 54"/>
            <p:cNvSpPr txBox="1"/>
            <p:nvPr/>
          </p:nvSpPr>
          <p:spPr>
            <a:xfrm flipH="1">
              <a:off x="7922517" y="4072564"/>
              <a:ext cx="533341" cy="147072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None/>
              </a:pPr>
              <a:r>
                <a:rPr lang="hu-HU" sz="1400" dirty="0">
                  <a:latin typeface="Segoe UI" pitchFamily="34" charset="0"/>
                  <a:ea typeface="Segoe UI" pitchFamily="34" charset="0"/>
                  <a:cs typeface="Segoe UI" pitchFamily="34" charset="0"/>
                </a:rPr>
                <a:t>Szolgáltató kezeli</a:t>
              </a:r>
              <a:endParaRPr lang="en-US" sz="1400" dirty="0">
                <a:latin typeface="Segoe UI" pitchFamily="34" charset="0"/>
                <a:ea typeface="Segoe UI" pitchFamily="34" charset="0"/>
                <a:cs typeface="Segoe UI" pitchFamily="34" charset="0"/>
              </a:endParaRPr>
            </a:p>
          </p:txBody>
        </p:sp>
        <p:sp>
          <p:nvSpPr>
            <p:cNvPr id="17" name="Left Brace 16"/>
            <p:cNvSpPr/>
            <p:nvPr/>
          </p:nvSpPr>
          <p:spPr>
            <a:xfrm>
              <a:off x="6132678" y="2472363"/>
              <a:ext cx="152400" cy="847725"/>
            </a:xfrm>
            <a:prstGeom prst="leftBrace">
              <a:avLst>
                <a:gd name="adj1" fmla="val 0"/>
                <a:gd name="adj2" fmla="val 50000"/>
              </a:avLst>
            </a:prstGeom>
            <a:ln w="1905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None/>
              </a:pPr>
              <a:endParaRPr lang="en-US" dirty="0">
                <a:latin typeface="Segoe UI" pitchFamily="34" charset="0"/>
                <a:ea typeface="Segoe UI" pitchFamily="34" charset="0"/>
                <a:cs typeface="Segoe UI" pitchFamily="34" charset="0"/>
              </a:endParaRPr>
            </a:p>
          </p:txBody>
        </p:sp>
        <p:sp>
          <p:nvSpPr>
            <p:cNvPr id="18" name="TextBox 60"/>
            <p:cNvSpPr txBox="1"/>
            <p:nvPr/>
          </p:nvSpPr>
          <p:spPr>
            <a:xfrm>
              <a:off x="5809552" y="2158055"/>
              <a:ext cx="533341" cy="1442605"/>
            </a:xfrm>
            <a:prstGeom prst="rect">
              <a:avLst/>
            </a:prstGeom>
            <a:noFill/>
          </p:spPr>
          <p:txBody>
            <a:bodyPr vert="vert270"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None/>
              </a:pPr>
              <a:r>
                <a:rPr lang="hu-HU" sz="1400" dirty="0">
                  <a:latin typeface="Segoe UI" pitchFamily="34" charset="0"/>
                  <a:ea typeface="Segoe UI" pitchFamily="34" charset="0"/>
                  <a:cs typeface="Segoe UI" pitchFamily="34" charset="0"/>
                </a:rPr>
                <a:t>Saját felügyelet</a:t>
              </a:r>
              <a:endParaRPr lang="en-US" sz="1400" dirty="0">
                <a:latin typeface="Segoe UI" pitchFamily="34" charset="0"/>
                <a:ea typeface="Segoe UI" pitchFamily="34" charset="0"/>
                <a:cs typeface="Segoe UI" pitchFamily="34" charset="0"/>
              </a:endParaRPr>
            </a:p>
          </p:txBody>
        </p:sp>
        <p:grpSp>
          <p:nvGrpSpPr>
            <p:cNvPr id="19" name="Group 18"/>
            <p:cNvGrpSpPr/>
            <p:nvPr/>
          </p:nvGrpSpPr>
          <p:grpSpPr>
            <a:xfrm>
              <a:off x="6294505" y="2491414"/>
              <a:ext cx="1638240" cy="4019550"/>
              <a:chOff x="4857690" y="2381250"/>
              <a:chExt cx="1371600" cy="4019550"/>
            </a:xfrm>
          </p:grpSpPr>
          <p:sp>
            <p:nvSpPr>
              <p:cNvPr id="34" name="Rounded Rectangle 33"/>
              <p:cNvSpPr/>
              <p:nvPr/>
            </p:nvSpPr>
            <p:spPr>
              <a:xfrm>
                <a:off x="4857690" y="5564983"/>
                <a:ext cx="1371600" cy="381000"/>
              </a:xfrm>
              <a:prstGeom prst="roundRect">
                <a:avLst/>
              </a:prstGeom>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buNone/>
                </a:pPr>
                <a:r>
                  <a:rPr lang="hu-HU" sz="1400" dirty="0">
                    <a:solidFill>
                      <a:schemeClr val="tx1"/>
                    </a:solidFill>
                    <a:latin typeface="Segoe UI" pitchFamily="34" charset="0"/>
                    <a:ea typeface="Segoe UI" pitchFamily="34" charset="0"/>
                    <a:cs typeface="Segoe UI" pitchFamily="34" charset="0"/>
                  </a:rPr>
                  <a:t>Adattárolók</a:t>
                </a:r>
                <a:endParaRPr lang="en-US" sz="1400" dirty="0">
                  <a:solidFill>
                    <a:schemeClr val="tx1"/>
                  </a:solidFill>
                  <a:latin typeface="Segoe UI" pitchFamily="34" charset="0"/>
                  <a:ea typeface="Segoe UI" pitchFamily="34" charset="0"/>
                  <a:cs typeface="Segoe UI" pitchFamily="34" charset="0"/>
                </a:endParaRPr>
              </a:p>
            </p:txBody>
          </p:sp>
          <p:sp>
            <p:nvSpPr>
              <p:cNvPr id="35" name="Rounded Rectangle 34"/>
              <p:cNvSpPr/>
              <p:nvPr/>
            </p:nvSpPr>
            <p:spPr>
              <a:xfrm>
                <a:off x="4857690" y="5110164"/>
                <a:ext cx="1371600" cy="381000"/>
              </a:xfrm>
              <a:prstGeom prst="roundRect">
                <a:avLst/>
              </a:prstGeom>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buNone/>
                </a:pPr>
                <a:r>
                  <a:rPr lang="hu-HU" sz="1400" dirty="0">
                    <a:solidFill>
                      <a:schemeClr val="tx1"/>
                    </a:solidFill>
                    <a:latin typeface="Segoe UI" pitchFamily="34" charset="0"/>
                    <a:ea typeface="Segoe UI" pitchFamily="34" charset="0"/>
                    <a:cs typeface="Segoe UI" pitchFamily="34" charset="0"/>
                  </a:rPr>
                  <a:t>Szerverek</a:t>
                </a:r>
                <a:endParaRPr lang="en-US" sz="1400" dirty="0">
                  <a:solidFill>
                    <a:schemeClr val="tx1"/>
                  </a:solidFill>
                  <a:latin typeface="Segoe UI" pitchFamily="34" charset="0"/>
                  <a:ea typeface="Segoe UI" pitchFamily="34" charset="0"/>
                  <a:cs typeface="Segoe UI" pitchFamily="34" charset="0"/>
                </a:endParaRPr>
              </a:p>
            </p:txBody>
          </p:sp>
          <p:sp>
            <p:nvSpPr>
              <p:cNvPr id="36" name="Rounded Rectangle 35"/>
              <p:cNvSpPr/>
              <p:nvPr/>
            </p:nvSpPr>
            <p:spPr>
              <a:xfrm>
                <a:off x="4857690" y="6019800"/>
                <a:ext cx="1371600" cy="381000"/>
              </a:xfrm>
              <a:prstGeom prst="roundRect">
                <a:avLst/>
              </a:prstGeom>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buNone/>
                </a:pPr>
                <a:r>
                  <a:rPr lang="hu-HU" sz="1400" dirty="0">
                    <a:solidFill>
                      <a:schemeClr val="tx1"/>
                    </a:solidFill>
                    <a:latin typeface="Segoe UI" pitchFamily="34" charset="0"/>
                    <a:ea typeface="Segoe UI" pitchFamily="34" charset="0"/>
                    <a:cs typeface="Segoe UI" pitchFamily="34" charset="0"/>
                  </a:rPr>
                  <a:t>Hálózat</a:t>
                </a:r>
                <a:endParaRPr lang="en-US" sz="1400" dirty="0">
                  <a:solidFill>
                    <a:schemeClr val="tx1"/>
                  </a:solidFill>
                  <a:latin typeface="Segoe UI" pitchFamily="34" charset="0"/>
                  <a:ea typeface="Segoe UI" pitchFamily="34" charset="0"/>
                  <a:cs typeface="Segoe UI" pitchFamily="34" charset="0"/>
                </a:endParaRPr>
              </a:p>
            </p:txBody>
          </p:sp>
          <p:sp>
            <p:nvSpPr>
              <p:cNvPr id="37" name="Rounded Rectangle 36"/>
              <p:cNvSpPr/>
              <p:nvPr/>
            </p:nvSpPr>
            <p:spPr>
              <a:xfrm>
                <a:off x="4857690" y="4200526"/>
                <a:ext cx="1371600" cy="381000"/>
              </a:xfrm>
              <a:prstGeom prst="roundRect">
                <a:avLst/>
              </a:prstGeom>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buNone/>
                </a:pPr>
                <a:r>
                  <a:rPr lang="en-US" sz="1400" dirty="0">
                    <a:solidFill>
                      <a:schemeClr val="tx1"/>
                    </a:solidFill>
                    <a:latin typeface="Segoe UI" pitchFamily="34" charset="0"/>
                    <a:ea typeface="Segoe UI" pitchFamily="34" charset="0"/>
                    <a:cs typeface="Segoe UI" pitchFamily="34" charset="0"/>
                  </a:rPr>
                  <a:t>O/S</a:t>
                </a:r>
              </a:p>
            </p:txBody>
          </p:sp>
          <p:sp>
            <p:nvSpPr>
              <p:cNvPr id="38" name="Rounded Rectangle 37"/>
              <p:cNvSpPr/>
              <p:nvPr/>
            </p:nvSpPr>
            <p:spPr>
              <a:xfrm>
                <a:off x="4857690" y="3745707"/>
                <a:ext cx="1371600" cy="381000"/>
              </a:xfrm>
              <a:prstGeom prst="roundRect">
                <a:avLst/>
              </a:prstGeom>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buNone/>
                </a:pPr>
                <a:r>
                  <a:rPr lang="en-US" sz="1400" dirty="0">
                    <a:solidFill>
                      <a:schemeClr val="tx1"/>
                    </a:solidFill>
                    <a:latin typeface="Segoe UI" pitchFamily="34" charset="0"/>
                    <a:ea typeface="Segoe UI" pitchFamily="34" charset="0"/>
                    <a:cs typeface="Segoe UI" pitchFamily="34" charset="0"/>
                  </a:rPr>
                  <a:t>Middleware</a:t>
                </a:r>
              </a:p>
            </p:txBody>
          </p:sp>
          <p:sp>
            <p:nvSpPr>
              <p:cNvPr id="39" name="Rounded Rectangle 38"/>
              <p:cNvSpPr/>
              <p:nvPr/>
            </p:nvSpPr>
            <p:spPr>
              <a:xfrm>
                <a:off x="4857690" y="4655345"/>
                <a:ext cx="1371600" cy="381000"/>
              </a:xfrm>
              <a:prstGeom prst="roundRect">
                <a:avLst/>
              </a:prstGeom>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buNone/>
                </a:pPr>
                <a:r>
                  <a:rPr lang="hu-HU" sz="1400" dirty="0" err="1">
                    <a:solidFill>
                      <a:schemeClr val="tx1"/>
                    </a:solidFill>
                    <a:latin typeface="Segoe UI" pitchFamily="34" charset="0"/>
                    <a:ea typeface="Segoe UI" pitchFamily="34" charset="0"/>
                    <a:cs typeface="Segoe UI" pitchFamily="34" charset="0"/>
                  </a:rPr>
                  <a:t>Virtualizáció</a:t>
                </a:r>
                <a:endParaRPr lang="en-US" sz="1400" dirty="0">
                  <a:solidFill>
                    <a:schemeClr val="tx1"/>
                  </a:solidFill>
                  <a:latin typeface="Segoe UI" pitchFamily="34" charset="0"/>
                  <a:ea typeface="Segoe UI" pitchFamily="34" charset="0"/>
                  <a:cs typeface="Segoe UI" pitchFamily="34" charset="0"/>
                </a:endParaRPr>
              </a:p>
            </p:txBody>
          </p:sp>
          <p:sp>
            <p:nvSpPr>
              <p:cNvPr id="40" name="Rounded Rectangle 39"/>
              <p:cNvSpPr/>
              <p:nvPr/>
            </p:nvSpPr>
            <p:spPr>
              <a:xfrm>
                <a:off x="4857690" y="2381250"/>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None/>
                </a:pPr>
                <a:r>
                  <a:rPr lang="hu-HU" sz="1400" dirty="0">
                    <a:solidFill>
                      <a:schemeClr val="bg1"/>
                    </a:solidFill>
                    <a:latin typeface="Segoe UI" pitchFamily="34" charset="0"/>
                    <a:ea typeface="Segoe UI" pitchFamily="34" charset="0"/>
                    <a:cs typeface="Segoe UI" pitchFamily="34" charset="0"/>
                  </a:rPr>
                  <a:t>Alkalmazások</a:t>
                </a:r>
                <a:endParaRPr lang="en-US" sz="1400" dirty="0">
                  <a:solidFill>
                    <a:schemeClr val="bg1"/>
                  </a:solidFill>
                  <a:latin typeface="Segoe UI" pitchFamily="34" charset="0"/>
                  <a:ea typeface="Segoe UI" pitchFamily="34" charset="0"/>
                  <a:cs typeface="Segoe UI" pitchFamily="34" charset="0"/>
                </a:endParaRPr>
              </a:p>
            </p:txBody>
          </p:sp>
          <p:sp>
            <p:nvSpPr>
              <p:cNvPr id="41" name="Rounded Rectangle 40"/>
              <p:cNvSpPr/>
              <p:nvPr/>
            </p:nvSpPr>
            <p:spPr>
              <a:xfrm>
                <a:off x="4857690" y="3290888"/>
                <a:ext cx="1371600" cy="381000"/>
              </a:xfrm>
              <a:prstGeom prst="roundRect">
                <a:avLst/>
              </a:prstGeom>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buNone/>
                </a:pPr>
                <a:r>
                  <a:rPr lang="hu-HU" sz="1400" dirty="0">
                    <a:solidFill>
                      <a:schemeClr val="tx1"/>
                    </a:solidFill>
                    <a:latin typeface="Segoe UI" pitchFamily="34" charset="0"/>
                    <a:ea typeface="Segoe UI" pitchFamily="34" charset="0"/>
                    <a:cs typeface="Segoe UI" pitchFamily="34" charset="0"/>
                  </a:rPr>
                  <a:t>Futtatókörnyezet</a:t>
                </a:r>
                <a:endParaRPr lang="en-US" sz="1400" dirty="0">
                  <a:solidFill>
                    <a:schemeClr val="tx1"/>
                  </a:solidFill>
                  <a:latin typeface="Segoe UI" pitchFamily="34" charset="0"/>
                  <a:ea typeface="Segoe UI" pitchFamily="34" charset="0"/>
                  <a:cs typeface="Segoe UI" pitchFamily="34" charset="0"/>
                </a:endParaRPr>
              </a:p>
            </p:txBody>
          </p:sp>
          <p:sp>
            <p:nvSpPr>
              <p:cNvPr id="42" name="Rounded Rectangle 41"/>
              <p:cNvSpPr/>
              <p:nvPr/>
            </p:nvSpPr>
            <p:spPr>
              <a:xfrm>
                <a:off x="4857690" y="2836069"/>
                <a:ext cx="1371600" cy="3810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None/>
                </a:pPr>
                <a:r>
                  <a:rPr lang="hu-HU" sz="1400" dirty="0">
                    <a:solidFill>
                      <a:schemeClr val="bg1"/>
                    </a:solidFill>
                    <a:latin typeface="Segoe UI" pitchFamily="34" charset="0"/>
                    <a:ea typeface="Segoe UI" pitchFamily="34" charset="0"/>
                    <a:cs typeface="Segoe UI" pitchFamily="34" charset="0"/>
                  </a:rPr>
                  <a:t>Adat</a:t>
                </a:r>
                <a:endParaRPr lang="en-US" sz="1400" dirty="0">
                  <a:solidFill>
                    <a:schemeClr val="bg1"/>
                  </a:solidFill>
                  <a:latin typeface="Segoe UI" pitchFamily="34" charset="0"/>
                  <a:ea typeface="Segoe UI" pitchFamily="34" charset="0"/>
                  <a:cs typeface="Segoe UI" pitchFamily="34" charset="0"/>
                </a:endParaRPr>
              </a:p>
            </p:txBody>
          </p:sp>
        </p:grpSp>
      </p:grpSp>
      <p:grpSp>
        <p:nvGrpSpPr>
          <p:cNvPr id="63" name="Group 62"/>
          <p:cNvGrpSpPr/>
          <p:nvPr/>
        </p:nvGrpSpPr>
        <p:grpSpPr>
          <a:xfrm>
            <a:off x="8787759" y="796449"/>
            <a:ext cx="2700181" cy="5877647"/>
            <a:chOff x="7954870" y="1557964"/>
            <a:chExt cx="2634784" cy="4961272"/>
          </a:xfrm>
        </p:grpSpPr>
        <p:sp>
          <p:nvSpPr>
            <p:cNvPr id="20" name="Rounded Rectangle 19"/>
            <p:cNvSpPr/>
            <p:nvPr/>
          </p:nvSpPr>
          <p:spPr>
            <a:xfrm>
              <a:off x="7954870" y="1557964"/>
              <a:ext cx="2516882" cy="4953000"/>
            </a:xfrm>
            <a:prstGeom prst="roundRect">
              <a:avLst/>
            </a:prstGeom>
            <a:noFill/>
            <a:ln>
              <a:noFill/>
            </a:ln>
            <a:effectLst/>
          </p:spPr>
          <p:style>
            <a:lnRef idx="1">
              <a:schemeClr val="accent2"/>
            </a:lnRef>
            <a:fillRef idx="3">
              <a:schemeClr val="accent2"/>
            </a:fillRef>
            <a:effectRef idx="2">
              <a:schemeClr val="accent2"/>
            </a:effectRef>
            <a:fontRef idx="minor">
              <a:schemeClr val="lt1"/>
            </a:fontRef>
          </p:style>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buNone/>
              </a:pPr>
              <a:r>
                <a:rPr lang="hu-HU" sz="2000" dirty="0">
                  <a:solidFill>
                    <a:schemeClr val="tx1"/>
                  </a:solidFill>
                  <a:latin typeface="Segoe UI" pitchFamily="34" charset="0"/>
                  <a:ea typeface="Segoe UI" pitchFamily="34" charset="0"/>
                  <a:cs typeface="Segoe UI" pitchFamily="34" charset="0"/>
                </a:rPr>
                <a:t>Szoftver szolgáltatás</a:t>
              </a:r>
            </a:p>
            <a:p>
              <a:pPr algn="ctr">
                <a:buNone/>
              </a:pPr>
              <a:r>
                <a:rPr lang="hu-HU" sz="2000" dirty="0" err="1">
                  <a:solidFill>
                    <a:schemeClr val="tx1"/>
                  </a:solidFill>
                  <a:latin typeface="Segoe UI" pitchFamily="34" charset="0"/>
                  <a:ea typeface="Segoe UI" pitchFamily="34" charset="0"/>
                  <a:cs typeface="Segoe UI" pitchFamily="34" charset="0"/>
                </a:rPr>
                <a:t>SaaS</a:t>
              </a:r>
              <a:endParaRPr lang="en-US" sz="1400" dirty="0">
                <a:solidFill>
                  <a:schemeClr val="tx1"/>
                </a:solidFill>
                <a:latin typeface="Segoe UI" pitchFamily="34" charset="0"/>
                <a:ea typeface="Segoe UI" pitchFamily="34" charset="0"/>
                <a:cs typeface="Segoe UI" pitchFamily="34" charset="0"/>
              </a:endParaRPr>
            </a:p>
          </p:txBody>
        </p:sp>
        <p:sp>
          <p:nvSpPr>
            <p:cNvPr id="21" name="Left Brace 20"/>
            <p:cNvSpPr/>
            <p:nvPr/>
          </p:nvSpPr>
          <p:spPr>
            <a:xfrm flipH="1">
              <a:off x="10075704" y="2472364"/>
              <a:ext cx="200055" cy="4046872"/>
            </a:xfrm>
            <a:prstGeom prst="leftBrace">
              <a:avLst>
                <a:gd name="adj1" fmla="val 0"/>
                <a:gd name="adj2" fmla="val 50000"/>
              </a:avLst>
            </a:prstGeom>
            <a:noFill/>
            <a:ln w="190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None/>
              </a:pPr>
              <a:endParaRPr lang="en-US" dirty="0">
                <a:latin typeface="Segoe UI" pitchFamily="34" charset="0"/>
                <a:ea typeface="Segoe UI" pitchFamily="34" charset="0"/>
                <a:cs typeface="Segoe UI" pitchFamily="34" charset="0"/>
              </a:endParaRPr>
            </a:p>
          </p:txBody>
        </p:sp>
        <p:sp>
          <p:nvSpPr>
            <p:cNvPr id="22" name="TextBox 64"/>
            <p:cNvSpPr txBox="1"/>
            <p:nvPr/>
          </p:nvSpPr>
          <p:spPr>
            <a:xfrm flipH="1">
              <a:off x="10056313" y="3600660"/>
              <a:ext cx="533341" cy="147072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None/>
              </a:pPr>
              <a:r>
                <a:rPr lang="hu-HU" sz="1400" dirty="0">
                  <a:latin typeface="Segoe UI" pitchFamily="34" charset="0"/>
                  <a:ea typeface="Segoe UI" pitchFamily="34" charset="0"/>
                  <a:cs typeface="Segoe UI" pitchFamily="34" charset="0"/>
                </a:rPr>
                <a:t>Szolgáltató kezeli</a:t>
              </a:r>
              <a:endParaRPr lang="en-US" sz="1400" dirty="0">
                <a:latin typeface="Segoe UI" pitchFamily="34" charset="0"/>
                <a:ea typeface="Segoe UI" pitchFamily="34" charset="0"/>
                <a:cs typeface="Segoe UI" pitchFamily="34" charset="0"/>
              </a:endParaRPr>
            </a:p>
          </p:txBody>
        </p:sp>
        <p:grpSp>
          <p:nvGrpSpPr>
            <p:cNvPr id="23" name="Group 22"/>
            <p:cNvGrpSpPr/>
            <p:nvPr/>
          </p:nvGrpSpPr>
          <p:grpSpPr>
            <a:xfrm>
              <a:off x="8428105" y="2491414"/>
              <a:ext cx="1638240" cy="4019550"/>
              <a:chOff x="6991290" y="2381250"/>
              <a:chExt cx="1371600" cy="4019550"/>
            </a:xfrm>
          </p:grpSpPr>
          <p:sp>
            <p:nvSpPr>
              <p:cNvPr id="25" name="Rounded Rectangle 24"/>
              <p:cNvSpPr/>
              <p:nvPr/>
            </p:nvSpPr>
            <p:spPr>
              <a:xfrm>
                <a:off x="6991290" y="5564983"/>
                <a:ext cx="1371600" cy="381000"/>
              </a:xfrm>
              <a:prstGeom prst="roundRect">
                <a:avLst/>
              </a:prstGeom>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buNone/>
                </a:pPr>
                <a:r>
                  <a:rPr lang="hu-HU" sz="1400" dirty="0">
                    <a:solidFill>
                      <a:schemeClr val="tx1"/>
                    </a:solidFill>
                    <a:latin typeface="Segoe UI" pitchFamily="34" charset="0"/>
                    <a:ea typeface="Segoe UI" pitchFamily="34" charset="0"/>
                    <a:cs typeface="Segoe UI" pitchFamily="34" charset="0"/>
                  </a:rPr>
                  <a:t>Adattárolók</a:t>
                </a:r>
                <a:endParaRPr lang="en-US" sz="1400" dirty="0">
                  <a:solidFill>
                    <a:schemeClr val="tx1"/>
                  </a:solidFill>
                  <a:latin typeface="Segoe UI" pitchFamily="34" charset="0"/>
                  <a:ea typeface="Segoe UI" pitchFamily="34" charset="0"/>
                  <a:cs typeface="Segoe UI" pitchFamily="34" charset="0"/>
                </a:endParaRPr>
              </a:p>
            </p:txBody>
          </p:sp>
          <p:sp>
            <p:nvSpPr>
              <p:cNvPr id="26" name="Rounded Rectangle 25"/>
              <p:cNvSpPr/>
              <p:nvPr/>
            </p:nvSpPr>
            <p:spPr>
              <a:xfrm>
                <a:off x="6991290" y="5110164"/>
                <a:ext cx="1371600" cy="381000"/>
              </a:xfrm>
              <a:prstGeom prst="roundRect">
                <a:avLst/>
              </a:prstGeom>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buNone/>
                </a:pPr>
                <a:r>
                  <a:rPr lang="hu-HU" sz="1400" dirty="0">
                    <a:solidFill>
                      <a:schemeClr val="tx1"/>
                    </a:solidFill>
                    <a:latin typeface="Segoe UI" pitchFamily="34" charset="0"/>
                    <a:ea typeface="Segoe UI" pitchFamily="34" charset="0"/>
                    <a:cs typeface="Segoe UI" pitchFamily="34" charset="0"/>
                  </a:rPr>
                  <a:t>Szerverek</a:t>
                </a:r>
                <a:endParaRPr lang="en-US" sz="1400" dirty="0">
                  <a:solidFill>
                    <a:schemeClr val="tx1"/>
                  </a:solidFill>
                  <a:latin typeface="Segoe UI" pitchFamily="34" charset="0"/>
                  <a:ea typeface="Segoe UI" pitchFamily="34" charset="0"/>
                  <a:cs typeface="Segoe UI" pitchFamily="34" charset="0"/>
                </a:endParaRPr>
              </a:p>
            </p:txBody>
          </p:sp>
          <p:sp>
            <p:nvSpPr>
              <p:cNvPr id="27" name="Rounded Rectangle 26"/>
              <p:cNvSpPr/>
              <p:nvPr/>
            </p:nvSpPr>
            <p:spPr>
              <a:xfrm>
                <a:off x="6991290" y="6019800"/>
                <a:ext cx="1371600" cy="381000"/>
              </a:xfrm>
              <a:prstGeom prst="roundRect">
                <a:avLst/>
              </a:prstGeom>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buNone/>
                </a:pPr>
                <a:r>
                  <a:rPr lang="hu-HU" sz="1400" dirty="0">
                    <a:solidFill>
                      <a:schemeClr val="tx1"/>
                    </a:solidFill>
                    <a:latin typeface="Segoe UI" pitchFamily="34" charset="0"/>
                    <a:ea typeface="Segoe UI" pitchFamily="34" charset="0"/>
                    <a:cs typeface="Segoe UI" pitchFamily="34" charset="0"/>
                  </a:rPr>
                  <a:t>Hálózat</a:t>
                </a:r>
                <a:endParaRPr lang="en-US" sz="1400" dirty="0">
                  <a:solidFill>
                    <a:schemeClr val="tx1"/>
                  </a:solidFill>
                  <a:latin typeface="Segoe UI" pitchFamily="34" charset="0"/>
                  <a:ea typeface="Segoe UI" pitchFamily="34" charset="0"/>
                  <a:cs typeface="Segoe UI" pitchFamily="34" charset="0"/>
                </a:endParaRPr>
              </a:p>
            </p:txBody>
          </p:sp>
          <p:sp>
            <p:nvSpPr>
              <p:cNvPr id="28" name="Rounded Rectangle 27"/>
              <p:cNvSpPr/>
              <p:nvPr/>
            </p:nvSpPr>
            <p:spPr>
              <a:xfrm>
                <a:off x="6991290" y="4200526"/>
                <a:ext cx="1371600" cy="381000"/>
              </a:xfrm>
              <a:prstGeom prst="roundRect">
                <a:avLst/>
              </a:prstGeom>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buNone/>
                </a:pPr>
                <a:r>
                  <a:rPr lang="en-US" sz="1400" dirty="0">
                    <a:solidFill>
                      <a:schemeClr val="tx1"/>
                    </a:solidFill>
                    <a:latin typeface="Segoe UI" pitchFamily="34" charset="0"/>
                    <a:ea typeface="Segoe UI" pitchFamily="34" charset="0"/>
                    <a:cs typeface="Segoe UI" pitchFamily="34" charset="0"/>
                  </a:rPr>
                  <a:t>O/S</a:t>
                </a:r>
              </a:p>
            </p:txBody>
          </p:sp>
          <p:sp>
            <p:nvSpPr>
              <p:cNvPr id="29" name="Rounded Rectangle 28"/>
              <p:cNvSpPr/>
              <p:nvPr/>
            </p:nvSpPr>
            <p:spPr>
              <a:xfrm>
                <a:off x="6991290" y="3745707"/>
                <a:ext cx="1371600" cy="381000"/>
              </a:xfrm>
              <a:prstGeom prst="roundRect">
                <a:avLst/>
              </a:prstGeom>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buNone/>
                </a:pPr>
                <a:r>
                  <a:rPr lang="en-US" sz="1400" dirty="0">
                    <a:solidFill>
                      <a:schemeClr val="tx1"/>
                    </a:solidFill>
                    <a:latin typeface="Segoe UI" pitchFamily="34" charset="0"/>
                    <a:ea typeface="Segoe UI" pitchFamily="34" charset="0"/>
                    <a:cs typeface="Segoe UI" pitchFamily="34" charset="0"/>
                  </a:rPr>
                  <a:t>Middleware</a:t>
                </a:r>
              </a:p>
            </p:txBody>
          </p:sp>
          <p:sp>
            <p:nvSpPr>
              <p:cNvPr id="30" name="Rounded Rectangle 29"/>
              <p:cNvSpPr/>
              <p:nvPr/>
            </p:nvSpPr>
            <p:spPr>
              <a:xfrm>
                <a:off x="6991290" y="4655345"/>
                <a:ext cx="1371600" cy="381000"/>
              </a:xfrm>
              <a:prstGeom prst="roundRect">
                <a:avLst/>
              </a:prstGeom>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buNone/>
                </a:pPr>
                <a:r>
                  <a:rPr lang="hu-HU" sz="1400" dirty="0" err="1">
                    <a:solidFill>
                      <a:schemeClr val="tx1"/>
                    </a:solidFill>
                    <a:latin typeface="Segoe UI" pitchFamily="34" charset="0"/>
                    <a:ea typeface="Segoe UI" pitchFamily="34" charset="0"/>
                    <a:cs typeface="Segoe UI" pitchFamily="34" charset="0"/>
                  </a:rPr>
                  <a:t>Virtualizáció</a:t>
                </a:r>
                <a:endParaRPr lang="en-US" sz="1400" dirty="0">
                  <a:solidFill>
                    <a:schemeClr val="tx1"/>
                  </a:solidFill>
                  <a:latin typeface="Segoe UI" pitchFamily="34" charset="0"/>
                  <a:ea typeface="Segoe UI" pitchFamily="34" charset="0"/>
                  <a:cs typeface="Segoe UI" pitchFamily="34" charset="0"/>
                </a:endParaRPr>
              </a:p>
            </p:txBody>
          </p:sp>
          <p:sp>
            <p:nvSpPr>
              <p:cNvPr id="31" name="Rounded Rectangle 30"/>
              <p:cNvSpPr/>
              <p:nvPr/>
            </p:nvSpPr>
            <p:spPr>
              <a:xfrm>
                <a:off x="6991290" y="2381250"/>
                <a:ext cx="1371600" cy="381000"/>
              </a:xfrm>
              <a:prstGeom prst="roundRect">
                <a:avLst/>
              </a:prstGeom>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buNone/>
                </a:pPr>
                <a:r>
                  <a:rPr lang="hu-HU" sz="1400" dirty="0">
                    <a:solidFill>
                      <a:schemeClr val="tx1"/>
                    </a:solidFill>
                    <a:latin typeface="Segoe UI" pitchFamily="34" charset="0"/>
                    <a:ea typeface="Segoe UI" pitchFamily="34" charset="0"/>
                    <a:cs typeface="Segoe UI" pitchFamily="34" charset="0"/>
                  </a:rPr>
                  <a:t>Alkalmazások</a:t>
                </a:r>
                <a:endParaRPr lang="en-US" sz="1400" dirty="0">
                  <a:solidFill>
                    <a:schemeClr val="tx1"/>
                  </a:solidFill>
                  <a:latin typeface="Segoe UI" pitchFamily="34" charset="0"/>
                  <a:ea typeface="Segoe UI" pitchFamily="34" charset="0"/>
                  <a:cs typeface="Segoe UI" pitchFamily="34" charset="0"/>
                </a:endParaRPr>
              </a:p>
            </p:txBody>
          </p:sp>
          <p:sp>
            <p:nvSpPr>
              <p:cNvPr id="32" name="Rounded Rectangle 31"/>
              <p:cNvSpPr/>
              <p:nvPr/>
            </p:nvSpPr>
            <p:spPr>
              <a:xfrm>
                <a:off x="6991290" y="3290888"/>
                <a:ext cx="1371600" cy="381000"/>
              </a:xfrm>
              <a:prstGeom prst="roundRect">
                <a:avLst/>
              </a:prstGeom>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buNone/>
                </a:pPr>
                <a:r>
                  <a:rPr lang="hu-HU" sz="1400" dirty="0">
                    <a:solidFill>
                      <a:schemeClr val="tx1"/>
                    </a:solidFill>
                    <a:latin typeface="Segoe UI" pitchFamily="34" charset="0"/>
                    <a:ea typeface="Segoe UI" pitchFamily="34" charset="0"/>
                    <a:cs typeface="Segoe UI" pitchFamily="34" charset="0"/>
                  </a:rPr>
                  <a:t>Futtatókörnyezet</a:t>
                </a:r>
                <a:endParaRPr lang="en-US" sz="1400" dirty="0">
                  <a:solidFill>
                    <a:schemeClr val="tx1"/>
                  </a:solidFill>
                  <a:latin typeface="Segoe UI" pitchFamily="34" charset="0"/>
                  <a:ea typeface="Segoe UI" pitchFamily="34" charset="0"/>
                  <a:cs typeface="Segoe UI" pitchFamily="34" charset="0"/>
                </a:endParaRPr>
              </a:p>
            </p:txBody>
          </p:sp>
          <p:sp>
            <p:nvSpPr>
              <p:cNvPr id="33" name="Rounded Rectangle 32"/>
              <p:cNvSpPr/>
              <p:nvPr/>
            </p:nvSpPr>
            <p:spPr>
              <a:xfrm>
                <a:off x="6991290" y="2836069"/>
                <a:ext cx="1371600" cy="381000"/>
              </a:xfrm>
              <a:prstGeom prst="roundRect">
                <a:avLst/>
              </a:prstGeom>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buNone/>
                </a:pPr>
                <a:r>
                  <a:rPr lang="hu-HU" sz="1400" dirty="0">
                    <a:solidFill>
                      <a:schemeClr val="bg1"/>
                    </a:solidFill>
                    <a:latin typeface="Segoe UI" pitchFamily="34" charset="0"/>
                    <a:ea typeface="Segoe UI" pitchFamily="34" charset="0"/>
                    <a:cs typeface="Segoe UI" pitchFamily="34" charset="0"/>
                  </a:rPr>
                  <a:t>Adat</a:t>
                </a:r>
                <a:endParaRPr lang="en-US" sz="1400" dirty="0">
                  <a:solidFill>
                    <a:schemeClr val="tx1"/>
                  </a:solidFill>
                  <a:latin typeface="Segoe UI" pitchFamily="34" charset="0"/>
                  <a:ea typeface="Segoe UI" pitchFamily="34" charset="0"/>
                  <a:cs typeface="Segoe UI" pitchFamily="34" charset="0"/>
                </a:endParaRPr>
              </a:p>
            </p:txBody>
          </p:sp>
        </p:grpSp>
      </p:grpSp>
    </p:spTree>
    <p:extLst>
      <p:ext uri="{BB962C8B-B14F-4D97-AF65-F5344CB8AC3E}">
        <p14:creationId xmlns:p14="http://schemas.microsoft.com/office/powerpoint/2010/main" val="1682923848"/>
      </p:ext>
    </p:extLst>
  </p:cSld>
  <p:clrMapOvr>
    <a:masterClrMapping/>
  </p:clrMapOvr>
  <mc:AlternateContent xmlns:mc="http://schemas.openxmlformats.org/markup-compatibility/2006" xmlns:p14="http://schemas.microsoft.com/office/powerpoint/2010/main">
    <mc:Choice Requires="p14">
      <p:transition spd="med">
        <p14:ferris dir="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hu-HU" dirty="0"/>
              <a:t>Út a felhőbe</a:t>
            </a:r>
          </a:p>
        </p:txBody>
      </p:sp>
    </p:spTree>
    <p:extLst>
      <p:ext uri="{BB962C8B-B14F-4D97-AF65-F5344CB8AC3E}">
        <p14:creationId xmlns:p14="http://schemas.microsoft.com/office/powerpoint/2010/main" val="267796170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t>Mobil eszközök Magyarországon</a:t>
            </a:r>
          </a:p>
        </p:txBody>
      </p:sp>
      <p:graphicFrame>
        <p:nvGraphicFramePr>
          <p:cNvPr id="4" name="Diagram 3"/>
          <p:cNvGraphicFramePr/>
          <p:nvPr>
            <p:extLst>
              <p:ext uri="{D42A27DB-BD31-4B8C-83A1-F6EECF244321}">
                <p14:modId xmlns:p14="http://schemas.microsoft.com/office/powerpoint/2010/main" val="391610028"/>
              </p:ext>
            </p:extLst>
          </p:nvPr>
        </p:nvGraphicFramePr>
        <p:xfrm>
          <a:off x="498333" y="1001179"/>
          <a:ext cx="11043633" cy="5138364"/>
        </p:xfrm>
        <a:graphic>
          <a:graphicData uri="http://schemas.openxmlformats.org/drawingml/2006/chart">
            <c:chart xmlns:c="http://schemas.openxmlformats.org/drawingml/2006/chart" xmlns:r="http://schemas.openxmlformats.org/officeDocument/2006/relationships" r:id="rId3"/>
          </a:graphicData>
        </a:graphic>
      </p:graphicFrame>
      <p:sp>
        <p:nvSpPr>
          <p:cNvPr id="5" name="Szöveg helye 4"/>
          <p:cNvSpPr>
            <a:spLocks noGrp="1"/>
          </p:cNvSpPr>
          <p:nvPr>
            <p:ph type="body" sz="quarter" idx="10"/>
          </p:nvPr>
        </p:nvSpPr>
        <p:spPr>
          <a:xfrm>
            <a:off x="5893173" y="6257069"/>
            <a:ext cx="6298827" cy="572464"/>
          </a:xfrm>
        </p:spPr>
        <p:txBody>
          <a:bodyPr>
            <a:normAutofit lnSpcReduction="10000"/>
          </a:bodyPr>
          <a:lstStyle/>
          <a:p>
            <a:pPr marL="0" indent="0">
              <a:buNone/>
            </a:pPr>
            <a:r>
              <a:rPr lang="hu-HU" sz="2800" dirty="0"/>
              <a:t>Forrás: </a:t>
            </a:r>
            <a:r>
              <a:rPr lang="hu-HU" sz="2800" dirty="0" err="1"/>
              <a:t>eNET</a:t>
            </a:r>
            <a:r>
              <a:rPr lang="hu-HU" sz="2800" dirty="0"/>
              <a:t>, 2015 (18+ évesek körében)</a:t>
            </a:r>
          </a:p>
        </p:txBody>
      </p:sp>
    </p:spTree>
    <p:extLst>
      <p:ext uri="{BB962C8B-B14F-4D97-AF65-F5344CB8AC3E}">
        <p14:creationId xmlns:p14="http://schemas.microsoft.com/office/powerpoint/2010/main" val="49675546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ím 2"/>
          <p:cNvSpPr>
            <a:spLocks noGrp="1"/>
          </p:cNvSpPr>
          <p:nvPr>
            <p:ph type="title"/>
          </p:nvPr>
        </p:nvSpPr>
        <p:spPr/>
        <p:txBody>
          <a:bodyPr/>
          <a:lstStyle/>
          <a:p>
            <a:r>
              <a:rPr lang="en-US" dirty="0"/>
              <a:t>Via Dell </a:t>
            </a:r>
            <a:r>
              <a:rPr lang="en-US" dirty="0" err="1"/>
              <a:t>Conciliazione</a:t>
            </a:r>
            <a:endParaRPr lang="hu-HU" dirty="0"/>
          </a:p>
        </p:txBody>
      </p:sp>
      <p:pic>
        <p:nvPicPr>
          <p:cNvPr id="4" name="Picture 2" descr="Gläubige auf der Via Della Conciliazione 2005: Kaum ein Handy zu sehen"/>
          <p:cNvPicPr>
            <a:picLocks noChangeAspect="1" noChangeArrowheads="1"/>
          </p:cNvPicPr>
          <p:nvPr/>
        </p:nvPicPr>
        <p:blipFill rotWithShape="1">
          <a:blip r:embed="rId3">
            <a:extLst>
              <a:ext uri="{28A0092B-C50C-407E-A947-70E740481C1C}">
                <a14:useLocalDpi xmlns:a14="http://schemas.microsoft.com/office/drawing/2010/main" val="0"/>
              </a:ext>
            </a:extLst>
          </a:blip>
          <a:srcRect l="8283" t="15805" r="7620"/>
          <a:stretch/>
        </p:blipFill>
        <p:spPr bwMode="auto">
          <a:xfrm>
            <a:off x="269240" y="2024994"/>
            <a:ext cx="5508105" cy="39079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5"/>
          <p:cNvSpPr txBox="1"/>
          <p:nvPr/>
        </p:nvSpPr>
        <p:spPr>
          <a:xfrm>
            <a:off x="349595" y="6095204"/>
            <a:ext cx="5533154" cy="276999"/>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square" rtlCol="0">
            <a:spAutoFit/>
          </a:bodyPr>
          <a:lstStyle/>
          <a:p>
            <a:pPr algn="l"/>
            <a:r>
              <a:rPr lang="hu-HU" sz="1200" dirty="0">
                <a:solidFill>
                  <a:schemeClr val="accent1">
                    <a:lumMod val="50000"/>
                  </a:schemeClr>
                </a:solidFill>
              </a:rPr>
              <a:t>Forrás</a:t>
            </a:r>
            <a:r>
              <a:rPr lang="en-US" sz="1200" dirty="0">
                <a:solidFill>
                  <a:schemeClr val="accent1">
                    <a:lumMod val="50000"/>
                  </a:schemeClr>
                </a:solidFill>
              </a:rPr>
              <a:t>: http://www.spiegel.de/panorama/bild-889031-473266.html</a:t>
            </a:r>
          </a:p>
        </p:txBody>
      </p:sp>
      <p:pic>
        <p:nvPicPr>
          <p:cNvPr id="6" name="Picture 2" descr="Gläubige 2013: Elektronik en mass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926" y="2047410"/>
            <a:ext cx="5441153" cy="38818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7"/>
          <p:cNvSpPr txBox="1"/>
          <p:nvPr/>
        </p:nvSpPr>
        <p:spPr>
          <a:xfrm>
            <a:off x="6483926" y="6095203"/>
            <a:ext cx="5583540" cy="276999"/>
          </a:xfrm>
          <a:prstGeom prst="rect">
            <a:avLst/>
          </a:prstGeom>
          <a:noFill/>
        </p:spPr>
        <p:txBody>
          <a:bodyPr wrap="square" rtlCol="0">
            <a:spAutoFit/>
          </a:bodyPr>
          <a:lstStyle/>
          <a:p>
            <a:pPr algn="l"/>
            <a:r>
              <a:rPr lang="hu-HU" sz="1200" dirty="0">
                <a:solidFill>
                  <a:schemeClr val="accent1">
                    <a:lumMod val="50000"/>
                  </a:schemeClr>
                </a:solidFill>
              </a:rPr>
              <a:t>Forrás</a:t>
            </a:r>
            <a:r>
              <a:rPr lang="en-US" sz="1200" dirty="0">
                <a:solidFill>
                  <a:schemeClr val="accent1">
                    <a:lumMod val="50000"/>
                  </a:schemeClr>
                </a:solidFill>
              </a:rPr>
              <a:t>: http://www.spiegel.de/panorama/bild-889031-473242.html </a:t>
            </a:r>
          </a:p>
        </p:txBody>
      </p:sp>
      <p:sp>
        <p:nvSpPr>
          <p:cNvPr id="8" name="Right Arrow 8"/>
          <p:cNvSpPr/>
          <p:nvPr/>
        </p:nvSpPr>
        <p:spPr bwMode="auto">
          <a:xfrm>
            <a:off x="5777345" y="2024994"/>
            <a:ext cx="706581" cy="3904299"/>
          </a:xfrm>
          <a:prstGeom prst="rightArrow">
            <a:avLst>
              <a:gd name="adj1" fmla="val 50000"/>
              <a:gd name="adj2" fmla="val 100000"/>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none" lIns="91427" tIns="45714" rIns="91427" bIns="45714" numCol="1" rtlCol="0" anchor="ctr" anchorCtr="0" compatLnSpc="1">
            <a:prstTxWarp prst="textNoShape">
              <a:avLst/>
            </a:prstTxWarp>
          </a:bodyPr>
          <a:lstStyle/>
          <a:p>
            <a:pPr marL="0" marR="0" indent="0" algn="r" defTabSz="914400" rtl="0" eaLnBrk="1" fontAlgn="base" latinLnBrk="0" hangingPunct="1">
              <a:lnSpc>
                <a:spcPct val="110000"/>
              </a:lnSpc>
              <a:spcBef>
                <a:spcPct val="20000"/>
              </a:spcBef>
              <a:spcAft>
                <a:spcPct val="0"/>
              </a:spcAft>
              <a:buClr>
                <a:srgbClr val="333399"/>
              </a:buClr>
              <a:buSzPct val="80000"/>
              <a:buFont typeface="Webdings" pitchFamily="18" charset="2"/>
              <a:buNone/>
              <a:tabLst/>
            </a:pPr>
            <a:endParaRPr kumimoji="0" lang="en-US" sz="2000" b="0" i="0" u="none" strike="noStrike" cap="none" normalizeH="0" baseline="0">
              <a:ln>
                <a:noFill/>
              </a:ln>
              <a:solidFill>
                <a:srgbClr val="003399"/>
              </a:solidFill>
              <a:effectLst/>
              <a:latin typeface="Arial" pitchFamily="34" charset="0"/>
            </a:endParaRPr>
          </a:p>
        </p:txBody>
      </p:sp>
      <p:sp>
        <p:nvSpPr>
          <p:cNvPr id="9" name="Textfeld 2"/>
          <p:cNvSpPr txBox="1"/>
          <p:nvPr/>
        </p:nvSpPr>
        <p:spPr>
          <a:xfrm>
            <a:off x="2033604" y="1585745"/>
            <a:ext cx="1812221" cy="461665"/>
          </a:xfrm>
          <a:prstGeom prst="rect">
            <a:avLst/>
          </a:prstGeom>
        </p:spPr>
        <p:txBody>
          <a:bodyPr wrap="square" rtlCol="0">
            <a:spAutoFit/>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en-US" sz="2400" b="0" i="0" u="none" strike="noStrike" kern="1200" cap="none" spc="0" normalizeH="0" baseline="0" noProof="0" dirty="0">
                <a:ln>
                  <a:noFill/>
                </a:ln>
                <a:solidFill>
                  <a:schemeClr val="accent1"/>
                </a:solidFill>
                <a:effectLst/>
                <a:uLnTx/>
                <a:uFillTx/>
                <a:latin typeface="Arial" panose="020B0604020202020204" pitchFamily="34" charset="0"/>
                <a:cs typeface="Arial" panose="020B0604020202020204" pitchFamily="34" charset="0"/>
              </a:rPr>
              <a:t>2005/4/4</a:t>
            </a:r>
          </a:p>
        </p:txBody>
      </p:sp>
      <p:sp>
        <p:nvSpPr>
          <p:cNvPr id="10" name="Textfeld 11"/>
          <p:cNvSpPr txBox="1"/>
          <p:nvPr/>
        </p:nvSpPr>
        <p:spPr>
          <a:xfrm>
            <a:off x="7882191" y="1563329"/>
            <a:ext cx="2036860" cy="461665"/>
          </a:xfrm>
          <a:prstGeom prst="rect">
            <a:avLst/>
          </a:prstGeom>
        </p:spPr>
        <p:txBody>
          <a:bodyPr wrap="square" rtlCol="0">
            <a:spAutoFit/>
          </a:bodyPr>
          <a:lstStyle/>
          <a:p>
            <a:r>
              <a:rPr lang="en-US" sz="2400" dirty="0">
                <a:solidFill>
                  <a:schemeClr val="accent1"/>
                </a:solidFill>
                <a:latin typeface="Arial" panose="020B0604020202020204" pitchFamily="34" charset="0"/>
                <a:cs typeface="Arial" panose="020B0604020202020204" pitchFamily="34" charset="0"/>
              </a:rPr>
              <a:t>2013/3/12</a:t>
            </a:r>
            <a:endParaRPr kumimoji="0" lang="en-US" sz="2400" b="0" i="0" u="none" strike="noStrike" kern="1200" cap="none" spc="0" normalizeH="0" baseline="0" noProof="0" dirty="0">
              <a:ln>
                <a:noFill/>
              </a:ln>
              <a:solidFill>
                <a:schemeClr val="accent1"/>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453181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ép 2"/>
          <p:cNvPicPr>
            <a:picLocks noChangeAspect="1"/>
          </p:cNvPicPr>
          <p:nvPr/>
        </p:nvPicPr>
        <p:blipFill>
          <a:blip r:embed="rId3">
            <a:clrChange>
              <a:clrFrom>
                <a:srgbClr val="477BC7"/>
              </a:clrFrom>
              <a:clrTo>
                <a:srgbClr val="477BC7">
                  <a:alpha val="0"/>
                </a:srgbClr>
              </a:clrTo>
            </a:clrChange>
          </a:blip>
          <a:stretch>
            <a:fillRect/>
          </a:stretch>
        </p:blipFill>
        <p:spPr>
          <a:xfrm>
            <a:off x="374073" y="1000926"/>
            <a:ext cx="10511917" cy="5672435"/>
          </a:xfrm>
          <a:prstGeom prst="rect">
            <a:avLst/>
          </a:prstGeom>
        </p:spPr>
      </p:pic>
      <p:sp>
        <p:nvSpPr>
          <p:cNvPr id="6" name="Cím 5"/>
          <p:cNvSpPr>
            <a:spLocks noGrp="1"/>
          </p:cNvSpPr>
          <p:nvPr>
            <p:ph type="title"/>
          </p:nvPr>
        </p:nvSpPr>
        <p:spPr>
          <a:xfrm>
            <a:off x="134157" y="151463"/>
            <a:ext cx="11653523" cy="849463"/>
          </a:xfrm>
        </p:spPr>
        <p:txBody>
          <a:bodyPr/>
          <a:lstStyle/>
          <a:p>
            <a:r>
              <a:rPr lang="hu-HU" sz="4800" dirty="0" err="1"/>
              <a:t>IoT</a:t>
            </a:r>
            <a:r>
              <a:rPr lang="hu-HU" sz="4800" dirty="0"/>
              <a:t> – A dolgok internete</a:t>
            </a:r>
          </a:p>
        </p:txBody>
      </p:sp>
    </p:spTree>
    <p:extLst>
      <p:ext uri="{BB962C8B-B14F-4D97-AF65-F5344CB8AC3E}">
        <p14:creationId xmlns:p14="http://schemas.microsoft.com/office/powerpoint/2010/main" val="13063482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ím 2"/>
          <p:cNvSpPr>
            <a:spLocks noGrp="1"/>
          </p:cNvSpPr>
          <p:nvPr>
            <p:ph type="title"/>
          </p:nvPr>
        </p:nvSpPr>
        <p:spPr/>
        <p:txBody>
          <a:bodyPr/>
          <a:lstStyle/>
          <a:p>
            <a:r>
              <a:rPr lang="hu-HU" dirty="0"/>
              <a:t>Új mobil előfizetések az USA-ban 2016 Q1</a:t>
            </a:r>
          </a:p>
        </p:txBody>
      </p:sp>
      <p:sp>
        <p:nvSpPr>
          <p:cNvPr id="4" name="Téglalap 3"/>
          <p:cNvSpPr/>
          <p:nvPr/>
        </p:nvSpPr>
        <p:spPr>
          <a:xfrm>
            <a:off x="4883888" y="6359397"/>
            <a:ext cx="7308112" cy="369332"/>
          </a:xfrm>
          <a:prstGeom prst="rect">
            <a:avLst/>
          </a:prstGeom>
        </p:spPr>
        <p:txBody>
          <a:bodyPr wrap="square">
            <a:spAutoFit/>
          </a:bodyPr>
          <a:lstStyle/>
          <a:p>
            <a:r>
              <a:rPr lang="hu-HU" dirty="0"/>
              <a:t>Forrás: http://www.chetansharma.com/usmarketupdateq12016.htm </a:t>
            </a:r>
          </a:p>
        </p:txBody>
      </p:sp>
      <p:graphicFrame>
        <p:nvGraphicFramePr>
          <p:cNvPr id="5" name="Diagram 4"/>
          <p:cNvGraphicFramePr>
            <a:graphicFrameLocks/>
          </p:cNvGraphicFramePr>
          <p:nvPr>
            <p:extLst>
              <p:ext uri="{D42A27DB-BD31-4B8C-83A1-F6EECF244321}">
                <p14:modId xmlns:p14="http://schemas.microsoft.com/office/powerpoint/2010/main" val="2097210685"/>
              </p:ext>
            </p:extLst>
          </p:nvPr>
        </p:nvGraphicFramePr>
        <p:xfrm>
          <a:off x="2406501" y="1345019"/>
          <a:ext cx="7928345" cy="431150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131672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hu-HU" sz="5400" dirty="0" err="1"/>
              <a:t>cloud</a:t>
            </a:r>
            <a:r>
              <a:rPr lang="hu-HU" sz="5400" dirty="0"/>
              <a:t> </a:t>
            </a:r>
            <a:r>
              <a:rPr lang="hu-HU" sz="5400" dirty="0" err="1"/>
              <a:t>computing</a:t>
            </a:r>
            <a:r>
              <a:rPr lang="hu-HU" sz="5400" dirty="0"/>
              <a:t> = (számítási) felhő</a:t>
            </a:r>
          </a:p>
        </p:txBody>
      </p:sp>
    </p:spTree>
    <p:extLst>
      <p:ext uri="{BB962C8B-B14F-4D97-AF65-F5344CB8AC3E}">
        <p14:creationId xmlns:p14="http://schemas.microsoft.com/office/powerpoint/2010/main" val="44793117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f-hkwrap-a-20141001.jpg"/>
          <p:cNvPicPr>
            <a:picLocks noChangeAspect="1"/>
          </p:cNvPicPr>
          <p:nvPr/>
        </p:nvPicPr>
        <p:blipFill rotWithShape="1">
          <a:blip r:embed="rId3" cstate="print">
            <a:extLst>
              <a:ext uri="{28A0092B-C50C-407E-A947-70E740481C1C}">
                <a14:useLocalDpi xmlns:a14="http://schemas.microsoft.com/office/drawing/2010/main" val="0"/>
              </a:ext>
            </a:extLst>
          </a:blip>
          <a:srcRect t="13981" b="4727"/>
          <a:stretch/>
        </p:blipFill>
        <p:spPr>
          <a:xfrm>
            <a:off x="0" y="0"/>
            <a:ext cx="12192000" cy="6858000"/>
          </a:xfrm>
          <a:prstGeom prst="rect">
            <a:avLst/>
          </a:prstGeom>
        </p:spPr>
      </p:pic>
      <p:sp>
        <p:nvSpPr>
          <p:cNvPr id="4" name="TextBox 4"/>
          <p:cNvSpPr txBox="1"/>
          <p:nvPr/>
        </p:nvSpPr>
        <p:spPr>
          <a:xfrm>
            <a:off x="4991200" y="6611779"/>
            <a:ext cx="7200800" cy="24622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hu-HU" sz="1000" b="1" dirty="0">
                <a:solidFill>
                  <a:schemeClr val="tx2">
                    <a:lumMod val="75000"/>
                  </a:schemeClr>
                </a:solidFill>
                <a:latin typeface="Arial" panose="020B0604020202020204" pitchFamily="34" charset="0"/>
                <a:cs typeface="Arial" panose="020B0604020202020204" pitchFamily="34" charset="0"/>
              </a:rPr>
              <a:t>Forrás</a:t>
            </a:r>
            <a:r>
              <a:rPr lang="de-DE" sz="1000" b="1" dirty="0">
                <a:solidFill>
                  <a:schemeClr val="tx2">
                    <a:lumMod val="75000"/>
                  </a:schemeClr>
                </a:solidFill>
                <a:latin typeface="Arial" panose="020B0604020202020204" pitchFamily="34" charset="0"/>
                <a:cs typeface="Arial" panose="020B0604020202020204" pitchFamily="34" charset="0"/>
              </a:rPr>
              <a:t>: japantimes.co.jp/news/2014/09/30/asia-pacific/hong-kong-democracy-protesters-set-deadline-for-demands/ </a:t>
            </a:r>
            <a:endParaRPr kumimoji="0" lang="de-DE" sz="1000" b="1" i="0" u="none" strike="noStrike" kern="1200" cap="none" spc="0" normalizeH="0" baseline="0" noProof="0" dirty="0">
              <a:ln>
                <a:noFill/>
              </a:ln>
              <a:solidFill>
                <a:schemeClr val="tx2">
                  <a:lumMod val="75000"/>
                </a:schemeClr>
              </a:solidFill>
              <a:effectLst/>
              <a:uLnTx/>
              <a:uFillTx/>
              <a:latin typeface="Arial" panose="020B0604020202020204" pitchFamily="34" charset="0"/>
              <a:cs typeface="Arial" panose="020B0604020202020204" pitchFamily="34" charset="0"/>
            </a:endParaRPr>
          </a:p>
        </p:txBody>
      </p:sp>
      <p:sp>
        <p:nvSpPr>
          <p:cNvPr id="5" name="Rounded Rectangle 4"/>
          <p:cNvSpPr/>
          <p:nvPr/>
        </p:nvSpPr>
        <p:spPr>
          <a:xfrm>
            <a:off x="1485899" y="506511"/>
            <a:ext cx="3990110" cy="3847279"/>
          </a:xfrm>
          <a:prstGeom prst="roundRect">
            <a:avLst/>
          </a:prstGeom>
          <a:solidFill>
            <a:schemeClr val="tx1">
              <a:lumMod val="50000"/>
              <a:alpha val="39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3800" dirty="0">
                <a:solidFill>
                  <a:schemeClr val="bg1"/>
                </a:solidFill>
              </a:rPr>
              <a:t>7</a:t>
            </a:r>
            <a:r>
              <a:rPr lang="hu-HU" sz="13800" dirty="0">
                <a:solidFill>
                  <a:schemeClr val="bg1"/>
                </a:solidFill>
              </a:rPr>
              <a:t>+</a:t>
            </a:r>
            <a:endParaRPr lang="de-DE" sz="13800" dirty="0">
              <a:solidFill>
                <a:schemeClr val="bg1"/>
              </a:solidFill>
            </a:endParaRPr>
          </a:p>
          <a:p>
            <a:pPr algn="ctr"/>
            <a:r>
              <a:rPr lang="hu-HU" sz="3200" dirty="0"/>
              <a:t>Milliárd eszköz</a:t>
            </a:r>
            <a:endParaRPr lang="de-DE" sz="3200" dirty="0"/>
          </a:p>
          <a:p>
            <a:pPr algn="ctr"/>
            <a:r>
              <a:rPr lang="de-DE" sz="8000" dirty="0"/>
              <a:t>2014</a:t>
            </a:r>
            <a:endParaRPr lang="en-US" sz="8000" dirty="0"/>
          </a:p>
        </p:txBody>
      </p:sp>
      <p:sp>
        <p:nvSpPr>
          <p:cNvPr id="7" name="Rounded Rectangle 5"/>
          <p:cNvSpPr/>
          <p:nvPr/>
        </p:nvSpPr>
        <p:spPr>
          <a:xfrm>
            <a:off x="6771079" y="506511"/>
            <a:ext cx="3990110" cy="3847279"/>
          </a:xfrm>
          <a:prstGeom prst="roundRect">
            <a:avLst/>
          </a:prstGeom>
          <a:solidFill>
            <a:schemeClr val="tx1">
              <a:lumMod val="50000"/>
              <a:alpha val="39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500" dirty="0"/>
              <a:t>5</a:t>
            </a:r>
            <a:r>
              <a:rPr lang="hu-HU" sz="11500" dirty="0"/>
              <a:t>0+</a:t>
            </a:r>
            <a:endParaRPr lang="de-DE" sz="11500" dirty="0"/>
          </a:p>
          <a:p>
            <a:pPr algn="ctr"/>
            <a:r>
              <a:rPr lang="hu-HU" sz="3200" dirty="0"/>
              <a:t>Milliárd eszköz</a:t>
            </a:r>
            <a:endParaRPr lang="de-DE" sz="3200" dirty="0"/>
          </a:p>
          <a:p>
            <a:pPr algn="ctr"/>
            <a:r>
              <a:rPr lang="de-DE" sz="7200" dirty="0"/>
              <a:t>2022</a:t>
            </a:r>
            <a:endParaRPr lang="en-US" sz="7200" dirty="0"/>
          </a:p>
        </p:txBody>
      </p:sp>
    </p:spTree>
    <p:extLst>
      <p:ext uri="{BB962C8B-B14F-4D97-AF65-F5344CB8AC3E}">
        <p14:creationId xmlns:p14="http://schemas.microsoft.com/office/powerpoint/2010/main" val="189034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 8"/>
          <p:cNvGraphicFramePr>
            <a:graphicFrameLocks/>
          </p:cNvGraphicFramePr>
          <p:nvPr>
            <p:extLst>
              <p:ext uri="{D42A27DB-BD31-4B8C-83A1-F6EECF244321}">
                <p14:modId xmlns:p14="http://schemas.microsoft.com/office/powerpoint/2010/main" val="1518768185"/>
              </p:ext>
            </p:extLst>
          </p:nvPr>
        </p:nvGraphicFramePr>
        <p:xfrm>
          <a:off x="1340714" y="1365706"/>
          <a:ext cx="9323742" cy="4595767"/>
        </p:xfrm>
        <a:graphic>
          <a:graphicData uri="http://schemas.openxmlformats.org/drawingml/2006/chart">
            <c:chart xmlns:c="http://schemas.openxmlformats.org/drawingml/2006/chart" xmlns:r="http://schemas.openxmlformats.org/officeDocument/2006/relationships" r:id="rId3"/>
          </a:graphicData>
        </a:graphic>
      </p:graphicFrame>
      <p:sp>
        <p:nvSpPr>
          <p:cNvPr id="3" name="Cím 2"/>
          <p:cNvSpPr>
            <a:spLocks noGrp="1"/>
          </p:cNvSpPr>
          <p:nvPr>
            <p:ph type="title"/>
          </p:nvPr>
        </p:nvSpPr>
        <p:spPr/>
        <p:txBody>
          <a:bodyPr/>
          <a:lstStyle/>
          <a:p>
            <a:r>
              <a:rPr lang="hu-HU" dirty="0"/>
              <a:t>Globális mobil adatforgalom</a:t>
            </a:r>
          </a:p>
        </p:txBody>
      </p:sp>
      <p:sp>
        <p:nvSpPr>
          <p:cNvPr id="4" name="Szöveg helye 4"/>
          <p:cNvSpPr txBox="1">
            <a:spLocks/>
          </p:cNvSpPr>
          <p:nvPr/>
        </p:nvSpPr>
        <p:spPr>
          <a:xfrm>
            <a:off x="9186203" y="6221772"/>
            <a:ext cx="1665412" cy="433965"/>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solidFill>
                  <a:schemeClr val="accent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accent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accent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accent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accent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hu-HU" sz="1800" dirty="0">
                <a:solidFill>
                  <a:schemeClr val="accent6"/>
                </a:solidFill>
              </a:rPr>
              <a:t>Forrás: CISCO</a:t>
            </a:r>
          </a:p>
        </p:txBody>
      </p:sp>
      <p:sp>
        <p:nvSpPr>
          <p:cNvPr id="6" name="Téglalap 5"/>
          <p:cNvSpPr/>
          <p:nvPr/>
        </p:nvSpPr>
        <p:spPr>
          <a:xfrm>
            <a:off x="2389796" y="5961474"/>
            <a:ext cx="5093354" cy="646331"/>
          </a:xfrm>
          <a:prstGeom prst="rect">
            <a:avLst/>
          </a:prstGeom>
        </p:spPr>
        <p:txBody>
          <a:bodyPr wrap="square">
            <a:spAutoFit/>
          </a:bodyPr>
          <a:lstStyle/>
          <a:p>
            <a:pPr algn="ctr"/>
            <a:r>
              <a:rPr lang="hu-HU" dirty="0">
                <a:solidFill>
                  <a:schemeClr val="accent6"/>
                </a:solidFill>
                <a:latin typeface="+mj-lt"/>
              </a:rPr>
              <a:t>4,2 EB = 4,2x10</a:t>
            </a:r>
            <a:r>
              <a:rPr lang="hu-HU" baseline="30000" dirty="0">
                <a:solidFill>
                  <a:schemeClr val="accent6"/>
                </a:solidFill>
                <a:latin typeface="+mj-lt"/>
              </a:rPr>
              <a:t>18 </a:t>
            </a:r>
            <a:r>
              <a:rPr lang="hu-HU" dirty="0">
                <a:solidFill>
                  <a:schemeClr val="accent6"/>
                </a:solidFill>
                <a:latin typeface="+mj-lt"/>
              </a:rPr>
              <a:t>B </a:t>
            </a:r>
          </a:p>
          <a:p>
            <a:pPr algn="ctr"/>
            <a:r>
              <a:rPr lang="hu-HU" dirty="0">
                <a:solidFill>
                  <a:schemeClr val="accent6"/>
                </a:solidFill>
                <a:latin typeface="+mj-lt"/>
              </a:rPr>
              <a:t>A 2000 év teljes forgalmának a 300 szorosa!</a:t>
            </a:r>
          </a:p>
        </p:txBody>
      </p:sp>
      <p:sp>
        <p:nvSpPr>
          <p:cNvPr id="7" name="Ellipszis 6"/>
          <p:cNvSpPr/>
          <p:nvPr/>
        </p:nvSpPr>
        <p:spPr bwMode="auto">
          <a:xfrm>
            <a:off x="1792637" y="4171587"/>
            <a:ext cx="1194318" cy="1966416"/>
          </a:xfrm>
          <a:prstGeom prst="ellipse">
            <a:avLst/>
          </a:prstGeom>
          <a:noFill/>
          <a:ln w="762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Szöveg helye 4"/>
          <p:cNvSpPr txBox="1">
            <a:spLocks/>
          </p:cNvSpPr>
          <p:nvPr/>
        </p:nvSpPr>
        <p:spPr>
          <a:xfrm>
            <a:off x="677699" y="997341"/>
            <a:ext cx="2531491" cy="433965"/>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solidFill>
                  <a:schemeClr val="accent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accent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accent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accent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accent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hu-HU" sz="1800" dirty="0" err="1">
                <a:solidFill>
                  <a:schemeClr val="accent6"/>
                </a:solidFill>
              </a:rPr>
              <a:t>exabájt</a:t>
            </a:r>
            <a:r>
              <a:rPr lang="hu-HU" sz="1800" dirty="0">
                <a:solidFill>
                  <a:schemeClr val="accent6"/>
                </a:solidFill>
              </a:rPr>
              <a:t>/hónap</a:t>
            </a:r>
          </a:p>
        </p:txBody>
      </p:sp>
    </p:spTree>
    <p:extLst>
      <p:ext uri="{BB962C8B-B14F-4D97-AF65-F5344CB8AC3E}">
        <p14:creationId xmlns:p14="http://schemas.microsoft.com/office/powerpoint/2010/main" val="302388757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type="body" sz="quarter" idx="10"/>
          </p:nvPr>
        </p:nvSpPr>
        <p:spPr/>
        <p:txBody>
          <a:bodyPr>
            <a:normAutofit/>
          </a:bodyPr>
          <a:lstStyle/>
          <a:p>
            <a:r>
              <a:rPr lang="hu-HU" dirty="0"/>
              <a:t>Állandó „kapcsolat”</a:t>
            </a:r>
          </a:p>
          <a:p>
            <a:r>
              <a:rPr lang="hu-HU" dirty="0"/>
              <a:t>Alacsony/asszimetrikus sávszélesség</a:t>
            </a:r>
          </a:p>
          <a:p>
            <a:r>
              <a:rPr lang="hu-HU" dirty="0"/>
              <a:t>Alacsony/korlátozott számítási képesség</a:t>
            </a:r>
          </a:p>
          <a:p>
            <a:r>
              <a:rPr lang="hu-HU" dirty="0"/>
              <a:t>Sérülékeny készülékek, fontos adatok</a:t>
            </a:r>
          </a:p>
          <a:p>
            <a:r>
              <a:rPr lang="hu-HU" dirty="0"/>
              <a:t>Asztali gépekről is használt alkalmazások</a:t>
            </a:r>
          </a:p>
          <a:p>
            <a:r>
              <a:rPr lang="hu-HU" dirty="0"/>
              <a:t>Dinamikusan növekvő, jelentős, rövid távon mégis ingadozó terhelés</a:t>
            </a:r>
            <a:r>
              <a:rPr lang="hu-HU" dirty="0">
                <a:sym typeface="Wingdings" panose="05000000000000000000" pitchFamily="2" charset="2"/>
              </a:rPr>
              <a:t>	</a:t>
            </a:r>
          </a:p>
          <a:p>
            <a:pPr marL="0" indent="0">
              <a:buNone/>
            </a:pPr>
            <a:r>
              <a:rPr lang="hu-HU" dirty="0">
                <a:sym typeface="Wingdings" panose="05000000000000000000" pitchFamily="2" charset="2"/>
              </a:rPr>
              <a:t>	 Fontos felhő-fogyasztó</a:t>
            </a:r>
            <a:endParaRPr lang="hu-HU" dirty="0"/>
          </a:p>
          <a:p>
            <a:endParaRPr lang="hu-HU" dirty="0"/>
          </a:p>
          <a:p>
            <a:endParaRPr lang="hu-HU" dirty="0"/>
          </a:p>
        </p:txBody>
      </p:sp>
      <p:sp>
        <p:nvSpPr>
          <p:cNvPr id="2" name="Title 1"/>
          <p:cNvSpPr>
            <a:spLocks noGrp="1"/>
          </p:cNvSpPr>
          <p:nvPr>
            <p:ph type="title"/>
          </p:nvPr>
        </p:nvSpPr>
        <p:spPr/>
        <p:txBody>
          <a:bodyPr/>
          <a:lstStyle/>
          <a:p>
            <a:r>
              <a:rPr lang="hu-HU" dirty="0"/>
              <a:t>Miért érdekelnek a mobilok/eszközök minket?</a:t>
            </a:r>
          </a:p>
        </p:txBody>
      </p:sp>
    </p:spTree>
    <p:extLst>
      <p:ext uri="{BB962C8B-B14F-4D97-AF65-F5344CB8AC3E}">
        <p14:creationId xmlns:p14="http://schemas.microsoft.com/office/powerpoint/2010/main" val="214462039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zöveg helye 2"/>
          <p:cNvSpPr>
            <a:spLocks noGrp="1"/>
          </p:cNvSpPr>
          <p:nvPr>
            <p:ph type="body" sz="quarter" idx="10"/>
          </p:nvPr>
        </p:nvSpPr>
        <p:spPr>
          <a:xfrm>
            <a:off x="269239" y="1189177"/>
            <a:ext cx="11653523" cy="5291136"/>
          </a:xfrm>
        </p:spPr>
        <p:txBody>
          <a:bodyPr>
            <a:normAutofit/>
          </a:bodyPr>
          <a:lstStyle/>
          <a:p>
            <a:pPr fontAlgn="base">
              <a:lnSpc>
                <a:spcPct val="150000"/>
              </a:lnSpc>
            </a:pPr>
            <a:r>
              <a:rPr lang="en-US" sz="3600" dirty="0"/>
              <a:t>Web</a:t>
            </a:r>
            <a:r>
              <a:rPr lang="hu-HU" sz="3600" dirty="0"/>
              <a:t>es és mobil alkalmazások</a:t>
            </a:r>
          </a:p>
          <a:p>
            <a:pPr fontAlgn="base">
              <a:lnSpc>
                <a:spcPct val="150000"/>
              </a:lnSpc>
            </a:pPr>
            <a:r>
              <a:rPr lang="hu-HU" sz="3600" dirty="0"/>
              <a:t>Adatfeldolgozási feladatok (</a:t>
            </a:r>
            <a:r>
              <a:rPr lang="en-US" sz="3600" dirty="0"/>
              <a:t>Big Data</a:t>
            </a:r>
            <a:r>
              <a:rPr lang="hu-HU" sz="3600" dirty="0"/>
              <a:t>)</a:t>
            </a:r>
            <a:r>
              <a:rPr lang="en-US" sz="3600" dirty="0"/>
              <a:t> </a:t>
            </a:r>
          </a:p>
          <a:p>
            <a:pPr fontAlgn="base">
              <a:lnSpc>
                <a:spcPct val="150000"/>
              </a:lnSpc>
            </a:pPr>
            <a:r>
              <a:rPr lang="hu-HU" sz="3600" dirty="0"/>
              <a:t>Hibrid infrastruktúra (biztonsági mentés, levelezés stb.)</a:t>
            </a:r>
            <a:r>
              <a:rPr lang="en-US" sz="3600" dirty="0"/>
              <a:t> </a:t>
            </a:r>
          </a:p>
          <a:p>
            <a:pPr fontAlgn="base">
              <a:lnSpc>
                <a:spcPct val="150000"/>
              </a:lnSpc>
            </a:pPr>
            <a:r>
              <a:rPr lang="hu-HU" sz="3600" dirty="0"/>
              <a:t>Dolgok internete (</a:t>
            </a:r>
            <a:r>
              <a:rPr lang="hu-HU" sz="3600" dirty="0" err="1"/>
              <a:t>IoT</a:t>
            </a:r>
            <a:r>
              <a:rPr lang="hu-HU" sz="3600" dirty="0"/>
              <a:t>)</a:t>
            </a:r>
            <a:endParaRPr lang="en-US" sz="3600" dirty="0"/>
          </a:p>
          <a:p>
            <a:pPr fontAlgn="base">
              <a:lnSpc>
                <a:spcPct val="150000"/>
              </a:lnSpc>
            </a:pPr>
            <a:r>
              <a:rPr lang="en-US" sz="3600" dirty="0" err="1"/>
              <a:t>Mi</a:t>
            </a:r>
            <a:r>
              <a:rPr lang="hu-HU" sz="3600" dirty="0" err="1"/>
              <a:t>kroszolgáltatások</a:t>
            </a:r>
            <a:endParaRPr lang="hu-HU" sz="3600" dirty="0"/>
          </a:p>
        </p:txBody>
      </p:sp>
      <p:sp>
        <p:nvSpPr>
          <p:cNvPr id="2" name="Cím 1"/>
          <p:cNvSpPr>
            <a:spLocks noGrp="1"/>
          </p:cNvSpPr>
          <p:nvPr>
            <p:ph type="title"/>
          </p:nvPr>
        </p:nvSpPr>
        <p:spPr/>
        <p:txBody>
          <a:bodyPr/>
          <a:lstStyle/>
          <a:p>
            <a:r>
              <a:rPr lang="hu-HU" dirty="0"/>
              <a:t>Út a felhőbe</a:t>
            </a:r>
          </a:p>
        </p:txBody>
      </p:sp>
    </p:spTree>
    <p:extLst>
      <p:ext uri="{BB962C8B-B14F-4D97-AF65-F5344CB8AC3E}">
        <p14:creationId xmlns:p14="http://schemas.microsoft.com/office/powerpoint/2010/main" val="405925465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type="body" sz="quarter" idx="10"/>
          </p:nvPr>
        </p:nvSpPr>
        <p:spPr/>
        <p:txBody>
          <a:bodyPr/>
          <a:lstStyle/>
          <a:p>
            <a:r>
              <a:rPr lang="hu-HU" dirty="0"/>
              <a:t>Elektromos hálózat elterjedése az USA-ban</a:t>
            </a:r>
          </a:p>
        </p:txBody>
      </p:sp>
      <p:sp>
        <p:nvSpPr>
          <p:cNvPr id="2" name="Title 1"/>
          <p:cNvSpPr>
            <a:spLocks noGrp="1"/>
          </p:cNvSpPr>
          <p:nvPr>
            <p:ph type="title"/>
          </p:nvPr>
        </p:nvSpPr>
        <p:spPr/>
        <p:txBody>
          <a:bodyPr/>
          <a:lstStyle/>
          <a:p>
            <a:r>
              <a:rPr lang="hu-HU" dirty="0"/>
              <a:t>A közmű analógia</a:t>
            </a:r>
          </a:p>
        </p:txBody>
      </p:sp>
      <p:graphicFrame>
        <p:nvGraphicFramePr>
          <p:cNvPr id="6" name="Chart 5"/>
          <p:cNvGraphicFramePr>
            <a:graphicFrameLocks/>
          </p:cNvGraphicFramePr>
          <p:nvPr>
            <p:extLst>
              <p:ext uri="{D42A27DB-BD31-4B8C-83A1-F6EECF244321}">
                <p14:modId xmlns:p14="http://schemas.microsoft.com/office/powerpoint/2010/main" val="3110909582"/>
              </p:ext>
            </p:extLst>
          </p:nvPr>
        </p:nvGraphicFramePr>
        <p:xfrm>
          <a:off x="1956954" y="2161121"/>
          <a:ext cx="7924800" cy="4464496"/>
        </p:xfrm>
        <a:graphic>
          <a:graphicData uri="http://schemas.openxmlformats.org/drawingml/2006/chart">
            <c:chart xmlns:c="http://schemas.openxmlformats.org/drawingml/2006/chart" xmlns:r="http://schemas.openxmlformats.org/officeDocument/2006/relationships" r:id="rId3"/>
          </a:graphicData>
        </a:graphic>
      </p:graphicFrame>
      <p:pic>
        <p:nvPicPr>
          <p:cNvPr id="5122" name="Picture 2" descr="https://pixabay.com/static/uploads/photo/2012/04/13/00/26/lightbulb-31254_960_72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12870" y="3554247"/>
            <a:ext cx="1384021" cy="1295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53323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ím 2"/>
          <p:cNvSpPr>
            <a:spLocks noGrp="1"/>
          </p:cNvSpPr>
          <p:nvPr>
            <p:ph type="title"/>
          </p:nvPr>
        </p:nvSpPr>
        <p:spPr/>
        <p:txBody>
          <a:bodyPr/>
          <a:lstStyle/>
          <a:p>
            <a:r>
              <a:rPr lang="hu-HU" dirty="0"/>
              <a:t>Még egy analógia….</a:t>
            </a:r>
          </a:p>
        </p:txBody>
      </p:sp>
      <p:pic>
        <p:nvPicPr>
          <p:cNvPr id="4" name="Picture 2" descr="http://www.sztistvan-egom.sulinet.hu/images/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07371" y="2427839"/>
            <a:ext cx="1298762" cy="115212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31974" y="1555034"/>
            <a:ext cx="1548211" cy="1170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7" descr="http://upload.wikimedia.org/wikipedia/commons/thumb/d/d2/Kaseta_magnetofonowa_ubt.jpeg/250px-Kaseta_magnetofonowa_ubt.jpe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1159" y="1229547"/>
            <a:ext cx="1552192" cy="11982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9" descr="Cd audio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7764" y="1644576"/>
            <a:ext cx="1156859" cy="11568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1" descr="Apple iPod mini - 1st generation - digital player - HDD 4 GB"/>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backgroundMark x1="24091" y1="24545" x2="24091" y2="24545"/>
                      </a14:backgroundRemoval>
                    </a14:imgEffect>
                  </a14:imgLayer>
                </a14:imgProps>
              </a:ext>
              <a:ext uri="{28A0092B-C50C-407E-A947-70E740481C1C}">
                <a14:useLocalDpi xmlns:a14="http://schemas.microsoft.com/office/drawing/2010/main" val="0"/>
              </a:ext>
            </a:extLst>
          </a:blip>
          <a:srcRect/>
          <a:stretch>
            <a:fillRect/>
          </a:stretch>
        </p:blipFill>
        <p:spPr bwMode="auto">
          <a:xfrm>
            <a:off x="8676993" y="1933070"/>
            <a:ext cx="1646896" cy="16468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3" descr="http://goaleurope.com/wp-content/uploads/2011/11/antique-radio-player-Minsk1.jpg"/>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0000" b="90000" l="10000" r="90000">
                        <a14:backgroundMark x1="17759" y1="42333" x2="17759" y2="42333"/>
                      </a14:backgroundRemoval>
                    </a14:imgEffect>
                  </a14:imgLayer>
                </a14:imgProps>
              </a:ext>
              <a:ext uri="{28A0092B-C50C-407E-A947-70E740481C1C}">
                <a14:useLocalDpi xmlns:a14="http://schemas.microsoft.com/office/drawing/2010/main" val="0"/>
              </a:ext>
            </a:extLst>
          </a:blip>
          <a:srcRect/>
          <a:stretch>
            <a:fillRect/>
          </a:stretch>
        </p:blipFill>
        <p:spPr bwMode="auto">
          <a:xfrm>
            <a:off x="1057680" y="4257198"/>
            <a:ext cx="2565428" cy="132694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5" descr="http://assets5.gcstatic.com/u/apps/asset_manager/uploaded/2012/14/fm-radio-classic-fm-1333620823-article-0.jpg"/>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backgroundMark x1="19417" y1="24832" x2="19417" y2="24832"/>
                      </a14:backgroundRemoval>
                    </a14:imgEffect>
                  </a14:imgLayer>
                </a14:imgProps>
              </a:ext>
              <a:ext uri="{28A0092B-C50C-407E-A947-70E740481C1C}">
                <a14:useLocalDpi xmlns:a14="http://schemas.microsoft.com/office/drawing/2010/main" val="0"/>
              </a:ext>
            </a:extLst>
          </a:blip>
          <a:srcRect/>
          <a:stretch>
            <a:fillRect/>
          </a:stretch>
        </p:blipFill>
        <p:spPr bwMode="auto">
          <a:xfrm>
            <a:off x="2489609" y="4730683"/>
            <a:ext cx="3672408" cy="177083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9" descr="http://holybible.ucoz.org/Listen_Online.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275730" y="4288317"/>
            <a:ext cx="1941696" cy="129582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1" descr="http://www.southernsavers.com/wp-content/uploads/2012/01/Sirius-XM-Radio-SIRI.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685483" y="4996306"/>
            <a:ext cx="2226131" cy="1175676"/>
          </a:xfrm>
          <a:prstGeom prst="rect">
            <a:avLst/>
          </a:prstGeom>
          <a:noFill/>
          <a:extLst>
            <a:ext uri="{909E8E84-426E-40DD-AFC4-6F175D3DCCD1}">
              <a14:hiddenFill xmlns:a14="http://schemas.microsoft.com/office/drawing/2010/main">
                <a:solidFill>
                  <a:srgbClr val="FFFFFF"/>
                </a:solidFill>
              </a14:hiddenFill>
            </a:ext>
          </a:extLst>
        </p:spPr>
      </p:pic>
      <p:sp>
        <p:nvSpPr>
          <p:cNvPr id="13" name="Ív 12"/>
          <p:cNvSpPr/>
          <p:nvPr/>
        </p:nvSpPr>
        <p:spPr bwMode="auto">
          <a:xfrm>
            <a:off x="3197154" y="2801436"/>
            <a:ext cx="5904656" cy="1273300"/>
          </a:xfrm>
          <a:prstGeom prst="arc">
            <a:avLst>
              <a:gd name="adj1" fmla="val 10809535"/>
              <a:gd name="adj2" fmla="val 21180269"/>
            </a:avLst>
          </a:prstGeom>
          <a:ln w="63500" cap="flat">
            <a:miter lim="800000"/>
            <a:headEnd type="none" w="med" len="med"/>
            <a:tailEnd type="triangle" w="med" len="lg"/>
          </a:ln>
        </p:spPr>
        <p:style>
          <a:lnRef idx="1">
            <a:schemeClr val="accent2"/>
          </a:lnRef>
          <a:fillRef idx="0">
            <a:schemeClr val="accent2"/>
          </a:fillRef>
          <a:effectRef idx="0">
            <a:schemeClr val="accent2"/>
          </a:effectRef>
          <a:fontRef idx="minor">
            <a:schemeClr val="tx1"/>
          </a:fontRef>
        </p:style>
        <p:txBody>
          <a:bodyPr vert="horz" wrap="square" lIns="91440" tIns="45720" rIns="91440" bIns="45720" numCol="1" rtlCol="0" anchor="t" anchorCtr="0" compatLnSpc="1">
            <a:prstTxWarp prst="textNoShape">
              <a:avLst/>
            </a:prstTxWarp>
          </a:bodyPr>
          <a:lstStyle/>
          <a:p>
            <a:pPr marL="469900" marR="0" indent="-469900" algn="ctr" defTabSz="914400" rtl="0" eaLnBrk="1" fontAlgn="base" latinLnBrk="0" hangingPunct="1">
              <a:lnSpc>
                <a:spcPct val="100000"/>
              </a:lnSpc>
              <a:spcBef>
                <a:spcPct val="40000"/>
              </a:spcBef>
              <a:spcAft>
                <a:spcPct val="0"/>
              </a:spcAft>
              <a:buClr>
                <a:schemeClr val="bg2"/>
              </a:buClr>
              <a:buSzPct val="70000"/>
              <a:buFont typeface="Wingdings" pitchFamily="2" charset="2"/>
              <a:buChar char="Ø"/>
              <a:tabLst/>
            </a:pPr>
            <a:endParaRPr kumimoji="0" lang="hu-HU" sz="3200" b="0" i="0" u="none" strike="noStrike" cap="none" normalizeH="0" baseline="0">
              <a:ln>
                <a:noFill/>
              </a:ln>
              <a:solidFill>
                <a:schemeClr val="tx1"/>
              </a:solidFill>
              <a:effectLst/>
              <a:latin typeface="Arial" charset="0"/>
            </a:endParaRPr>
          </a:p>
        </p:txBody>
      </p:sp>
      <p:sp>
        <p:nvSpPr>
          <p:cNvPr id="14" name="Ív 13"/>
          <p:cNvSpPr/>
          <p:nvPr/>
        </p:nvSpPr>
        <p:spPr bwMode="auto">
          <a:xfrm flipV="1">
            <a:off x="3197154" y="2997044"/>
            <a:ext cx="5688632" cy="1864402"/>
          </a:xfrm>
          <a:prstGeom prst="arc">
            <a:avLst>
              <a:gd name="adj1" fmla="val 10809535"/>
              <a:gd name="adj2" fmla="val 21161330"/>
            </a:avLst>
          </a:prstGeom>
          <a:ln w="63500" cap="flat">
            <a:miter lim="800000"/>
            <a:headEnd type="none" w="med" len="med"/>
            <a:tailEnd type="triangle" w="med" len="lg"/>
          </a:ln>
        </p:spPr>
        <p:style>
          <a:lnRef idx="1">
            <a:schemeClr val="accent2"/>
          </a:lnRef>
          <a:fillRef idx="0">
            <a:schemeClr val="accent2"/>
          </a:fillRef>
          <a:effectRef idx="0">
            <a:schemeClr val="accent2"/>
          </a:effectRef>
          <a:fontRef idx="minor">
            <a:schemeClr val="tx1"/>
          </a:fontRef>
        </p:style>
        <p:txBody>
          <a:bodyPr vert="horz" wrap="square" lIns="91440" tIns="45720" rIns="91440" bIns="45720" numCol="1" rtlCol="0" anchor="t" anchorCtr="0" compatLnSpc="1">
            <a:prstTxWarp prst="textNoShape">
              <a:avLst/>
            </a:prstTxWarp>
          </a:bodyPr>
          <a:lstStyle/>
          <a:p>
            <a:pPr marL="469900" marR="0" indent="-469900" algn="ctr" defTabSz="914400" rtl="0" eaLnBrk="1" fontAlgn="base" latinLnBrk="0" hangingPunct="1">
              <a:lnSpc>
                <a:spcPct val="100000"/>
              </a:lnSpc>
              <a:spcBef>
                <a:spcPct val="40000"/>
              </a:spcBef>
              <a:spcAft>
                <a:spcPct val="0"/>
              </a:spcAft>
              <a:buClr>
                <a:schemeClr val="bg2"/>
              </a:buClr>
              <a:buSzPct val="70000"/>
              <a:buFont typeface="Wingdings" pitchFamily="2" charset="2"/>
              <a:buChar char="Ø"/>
              <a:tabLst/>
            </a:pPr>
            <a:endParaRPr kumimoji="0" lang="hu-HU" sz="32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017358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a:t>Hol vagyunk most?</a:t>
            </a:r>
          </a:p>
        </p:txBody>
      </p:sp>
      <p:pic>
        <p:nvPicPr>
          <p:cNvPr id="3" name="Kép 2"/>
          <p:cNvPicPr>
            <a:picLocks noChangeAspect="1"/>
          </p:cNvPicPr>
          <p:nvPr/>
        </p:nvPicPr>
        <p:blipFill>
          <a:blip r:embed="rId3"/>
          <a:stretch>
            <a:fillRect/>
          </a:stretch>
        </p:blipFill>
        <p:spPr>
          <a:xfrm>
            <a:off x="1535981" y="1090961"/>
            <a:ext cx="8952381" cy="5590476"/>
          </a:xfrm>
          <a:prstGeom prst="rect">
            <a:avLst/>
          </a:prstGeom>
        </p:spPr>
      </p:pic>
      <p:sp>
        <p:nvSpPr>
          <p:cNvPr id="5" name="Szöveg helye 4"/>
          <p:cNvSpPr txBox="1">
            <a:spLocks/>
          </p:cNvSpPr>
          <p:nvPr/>
        </p:nvSpPr>
        <p:spPr>
          <a:xfrm>
            <a:off x="9704051" y="6450605"/>
            <a:ext cx="2553263" cy="461665"/>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solidFill>
                  <a:schemeClr val="accent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accent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accent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accent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accent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hu-HU" sz="2000" dirty="0"/>
              <a:t>Forrás: Gartner, 2014</a:t>
            </a:r>
          </a:p>
        </p:txBody>
      </p:sp>
      <p:sp>
        <p:nvSpPr>
          <p:cNvPr id="4" name="Téglalap 3"/>
          <p:cNvSpPr/>
          <p:nvPr/>
        </p:nvSpPr>
        <p:spPr bwMode="auto">
          <a:xfrm>
            <a:off x="4476307" y="4295553"/>
            <a:ext cx="1244009" cy="35087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198490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ím 2"/>
          <p:cNvSpPr>
            <a:spLocks noGrp="1"/>
          </p:cNvSpPr>
          <p:nvPr>
            <p:ph type="ctrTitle"/>
          </p:nvPr>
        </p:nvSpPr>
        <p:spPr>
          <a:xfrm>
            <a:off x="769466" y="2080591"/>
            <a:ext cx="10722224" cy="1895289"/>
          </a:xfrm>
        </p:spPr>
        <p:txBody>
          <a:bodyPr/>
          <a:lstStyle/>
          <a:p>
            <a:r>
              <a:rPr lang="hu-HU" dirty="0"/>
              <a:t>Alapvető felhőszolgáltatások</a:t>
            </a:r>
          </a:p>
        </p:txBody>
      </p:sp>
    </p:spTree>
    <p:extLst>
      <p:ext uri="{BB962C8B-B14F-4D97-AF65-F5344CB8AC3E}">
        <p14:creationId xmlns:p14="http://schemas.microsoft.com/office/powerpoint/2010/main" val="347227761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p:cNvPicPr>
            <a:picLocks noChangeAspect="1"/>
          </p:cNvPicPr>
          <p:nvPr/>
        </p:nvPicPr>
        <p:blipFill>
          <a:blip r:embed="rId3">
            <a:clrChange>
              <a:clrFrom>
                <a:srgbClr val="005595"/>
              </a:clrFrom>
              <a:clrTo>
                <a:srgbClr val="005595">
                  <a:alpha val="0"/>
                </a:srgbClr>
              </a:clrTo>
            </a:clrChange>
          </a:blip>
          <a:stretch>
            <a:fillRect/>
          </a:stretch>
        </p:blipFill>
        <p:spPr>
          <a:xfrm>
            <a:off x="374919" y="0"/>
            <a:ext cx="11445240" cy="6858000"/>
          </a:xfrm>
          <a:prstGeom prst="rect">
            <a:avLst/>
          </a:prstGeom>
        </p:spPr>
      </p:pic>
      <p:sp>
        <p:nvSpPr>
          <p:cNvPr id="6" name="Szövegdoboz 5"/>
          <p:cNvSpPr txBox="1"/>
          <p:nvPr/>
        </p:nvSpPr>
        <p:spPr>
          <a:xfrm>
            <a:off x="8953041" y="0"/>
            <a:ext cx="3238959" cy="1037207"/>
          </a:xfrm>
          <a:prstGeom prst="rect">
            <a:avLst/>
          </a:prstGeom>
          <a:solidFill>
            <a:srgbClr val="0078D7"/>
          </a:solidFill>
        </p:spPr>
        <p:style>
          <a:lnRef idx="3">
            <a:schemeClr val="lt1"/>
          </a:lnRef>
          <a:fillRef idx="1">
            <a:schemeClr val="dk1"/>
          </a:fillRef>
          <a:effectRef idx="1">
            <a:schemeClr val="dk1"/>
          </a:effectRef>
          <a:fontRef idx="minor">
            <a:schemeClr val="lt1"/>
          </a:fontRef>
        </p:style>
        <p:txBody>
          <a:bodyPr wrap="square" lIns="182880" tIns="146304" rIns="182880" bIns="146304" rtlCol="0">
            <a:spAutoFit/>
          </a:bodyPr>
          <a:lstStyle/>
          <a:p>
            <a:pPr algn="ctr">
              <a:lnSpc>
                <a:spcPct val="90000"/>
              </a:lnSpc>
              <a:spcAft>
                <a:spcPts val="600"/>
              </a:spcAft>
            </a:pPr>
            <a:r>
              <a:rPr lang="hu-HU" sz="2400" dirty="0">
                <a:solidFill>
                  <a:schemeClr val="bg1"/>
                </a:solidFill>
              </a:rPr>
              <a:t>Felhő szolgáltatások</a:t>
            </a:r>
          </a:p>
          <a:p>
            <a:pPr algn="ctr">
              <a:lnSpc>
                <a:spcPct val="90000"/>
              </a:lnSpc>
              <a:spcAft>
                <a:spcPts val="600"/>
              </a:spcAft>
            </a:pPr>
            <a:r>
              <a:rPr lang="hu-HU" sz="2400" dirty="0">
                <a:solidFill>
                  <a:schemeClr val="bg1"/>
                </a:solidFill>
              </a:rPr>
              <a:t>Microsoft Azure </a:t>
            </a:r>
          </a:p>
        </p:txBody>
      </p:sp>
    </p:spTree>
    <p:extLst>
      <p:ext uri="{BB962C8B-B14F-4D97-AF65-F5344CB8AC3E}">
        <p14:creationId xmlns:p14="http://schemas.microsoft.com/office/powerpoint/2010/main" val="426847568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t>Felhő szolgáltatások (Amazon Web </a:t>
            </a:r>
            <a:r>
              <a:rPr lang="hu-HU" dirty="0" err="1"/>
              <a:t>Services</a:t>
            </a:r>
            <a:r>
              <a:rPr lang="hu-HU" dirty="0"/>
              <a:t> - AWS)</a:t>
            </a:r>
          </a:p>
        </p:txBody>
      </p:sp>
      <p:pic>
        <p:nvPicPr>
          <p:cNvPr id="2050" name="Picture 2" descr="Screen Shot 2014-09-26 at 16.08.04.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20873" y="812686"/>
            <a:ext cx="9817242" cy="6138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008206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ekerekített téglalapbuborék 5"/>
          <p:cNvSpPr/>
          <p:nvPr/>
        </p:nvSpPr>
        <p:spPr>
          <a:xfrm>
            <a:off x="1013012" y="847166"/>
            <a:ext cx="8104094" cy="1353671"/>
          </a:xfrm>
          <a:prstGeom prst="wedgeRoundRectCallout">
            <a:avLst>
              <a:gd name="adj1" fmla="val -55765"/>
              <a:gd name="adj2" fmla="val 83692"/>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hu-HU" sz="3200" dirty="0"/>
              <a:t>Apu, a „Felhő” tényleg fent van az égben?</a:t>
            </a:r>
          </a:p>
        </p:txBody>
      </p:sp>
      <p:sp>
        <p:nvSpPr>
          <p:cNvPr id="7" name="Lekerekített téglalapbuborék 6"/>
          <p:cNvSpPr/>
          <p:nvPr/>
        </p:nvSpPr>
        <p:spPr>
          <a:xfrm>
            <a:off x="2599763" y="2810435"/>
            <a:ext cx="9068361" cy="1353671"/>
          </a:xfrm>
          <a:prstGeom prst="wedgeRoundRectCallout">
            <a:avLst>
              <a:gd name="adj1" fmla="val 47892"/>
              <a:gd name="adj2" fmla="val 6846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hu-HU" sz="3200" dirty="0"/>
              <a:t>Nem kislányom, ez csak egy trendi szó a számítógépekre, amik egy raktárban vannak valahol.</a:t>
            </a:r>
          </a:p>
        </p:txBody>
      </p:sp>
      <p:sp>
        <p:nvSpPr>
          <p:cNvPr id="8" name="Lekerekített téglalapbuborék 7"/>
          <p:cNvSpPr/>
          <p:nvPr/>
        </p:nvSpPr>
        <p:spPr>
          <a:xfrm>
            <a:off x="1013012" y="4773704"/>
            <a:ext cx="6544236" cy="1353671"/>
          </a:xfrm>
          <a:prstGeom prst="wedgeRoundRectCallout">
            <a:avLst>
              <a:gd name="adj1" fmla="val -55217"/>
              <a:gd name="adj2" fmla="val 8038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hu-HU" sz="3200" dirty="0"/>
              <a:t>Hát… izé…</a:t>
            </a:r>
          </a:p>
        </p:txBody>
      </p:sp>
      <p:sp>
        <p:nvSpPr>
          <p:cNvPr id="10" name="Szöveg helye 3"/>
          <p:cNvSpPr txBox="1">
            <a:spLocks/>
          </p:cNvSpPr>
          <p:nvPr/>
        </p:nvSpPr>
        <p:spPr>
          <a:xfrm>
            <a:off x="8767505" y="6239048"/>
            <a:ext cx="3227271" cy="61895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u-HU" dirty="0">
                <a:solidFill>
                  <a:schemeClr val="tx1"/>
                </a:solidFill>
              </a:rPr>
              <a:t>/ Scott </a:t>
            </a:r>
            <a:r>
              <a:rPr lang="hu-HU" dirty="0" err="1">
                <a:solidFill>
                  <a:schemeClr val="tx1"/>
                </a:solidFill>
              </a:rPr>
              <a:t>Hanselman</a:t>
            </a:r>
            <a:r>
              <a:rPr lang="hu-HU" dirty="0">
                <a:solidFill>
                  <a:schemeClr val="tx1"/>
                </a:solidFill>
              </a:rPr>
              <a:t> /</a:t>
            </a:r>
          </a:p>
        </p:txBody>
      </p:sp>
      <p:sp>
        <p:nvSpPr>
          <p:cNvPr id="11" name="Freeform 229"/>
          <p:cNvSpPr>
            <a:spLocks/>
          </p:cNvSpPr>
          <p:nvPr/>
        </p:nvSpPr>
        <p:spPr bwMode="auto">
          <a:xfrm>
            <a:off x="10626446" y="380513"/>
            <a:ext cx="1204125" cy="489450"/>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endParaRPr lang="en-US" sz="1765">
              <a:solidFill>
                <a:schemeClr val="tx1"/>
              </a:solidFill>
            </a:endParaRPr>
          </a:p>
        </p:txBody>
      </p:sp>
    </p:spTree>
    <p:extLst>
      <p:ext uri="{BB962C8B-B14F-4D97-AF65-F5344CB8AC3E}">
        <p14:creationId xmlns:p14="http://schemas.microsoft.com/office/powerpoint/2010/main" val="11127292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t>Felhő szolgáltatások (Google)</a:t>
            </a:r>
          </a:p>
        </p:txBody>
      </p:sp>
      <p:pic>
        <p:nvPicPr>
          <p:cNvPr id="3" name="Kép 2"/>
          <p:cNvPicPr>
            <a:picLocks noChangeAspect="1"/>
          </p:cNvPicPr>
          <p:nvPr/>
        </p:nvPicPr>
        <p:blipFill>
          <a:blip r:embed="rId3"/>
          <a:stretch>
            <a:fillRect/>
          </a:stretch>
        </p:blipFill>
        <p:spPr>
          <a:xfrm>
            <a:off x="503395" y="1074857"/>
            <a:ext cx="11258452" cy="5458465"/>
          </a:xfrm>
          <a:prstGeom prst="rect">
            <a:avLst/>
          </a:prstGeom>
        </p:spPr>
      </p:pic>
    </p:spTree>
    <p:extLst>
      <p:ext uri="{BB962C8B-B14F-4D97-AF65-F5344CB8AC3E}">
        <p14:creationId xmlns:p14="http://schemas.microsoft.com/office/powerpoint/2010/main" val="257039323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t>Fontosabb p</a:t>
            </a:r>
            <a:r>
              <a:rPr lang="en-US" dirty="0" err="1"/>
              <a:t>latform</a:t>
            </a:r>
            <a:r>
              <a:rPr lang="en-US" dirty="0"/>
              <a:t> </a:t>
            </a:r>
            <a:r>
              <a:rPr lang="hu-HU" dirty="0"/>
              <a:t>szolgáltatások</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557519479"/>
              </p:ext>
            </p:extLst>
          </p:nvPr>
        </p:nvGraphicFramePr>
        <p:xfrm>
          <a:off x="609599" y="1189177"/>
          <a:ext cx="10866784" cy="5421397"/>
        </p:xfrm>
        <a:graphic>
          <a:graphicData uri="http://schemas.openxmlformats.org/drawingml/2006/table">
            <a:tbl>
              <a:tblPr firstRow="1" bandRow="1">
                <a:tableStyleId>{21E4AEA4-8DFA-4A89-87EB-49C32662AFE0}</a:tableStyleId>
              </a:tblPr>
              <a:tblGrid>
                <a:gridCol w="3559542">
                  <a:extLst>
                    <a:ext uri="{9D8B030D-6E8A-4147-A177-3AD203B41FA5}">
                      <a16:colId xmlns:a16="http://schemas.microsoft.com/office/drawing/2014/main" val="20000"/>
                    </a:ext>
                  </a:extLst>
                </a:gridCol>
                <a:gridCol w="2342065">
                  <a:extLst>
                    <a:ext uri="{9D8B030D-6E8A-4147-A177-3AD203B41FA5}">
                      <a16:colId xmlns:a16="http://schemas.microsoft.com/office/drawing/2014/main" val="20001"/>
                    </a:ext>
                  </a:extLst>
                </a:gridCol>
                <a:gridCol w="2248382">
                  <a:extLst>
                    <a:ext uri="{9D8B030D-6E8A-4147-A177-3AD203B41FA5}">
                      <a16:colId xmlns:a16="http://schemas.microsoft.com/office/drawing/2014/main" val="20002"/>
                    </a:ext>
                  </a:extLst>
                </a:gridCol>
                <a:gridCol w="2716795">
                  <a:extLst>
                    <a:ext uri="{9D8B030D-6E8A-4147-A177-3AD203B41FA5}">
                      <a16:colId xmlns:a16="http://schemas.microsoft.com/office/drawing/2014/main" val="20003"/>
                    </a:ext>
                  </a:extLst>
                </a:gridCol>
              </a:tblGrid>
              <a:tr h="468464">
                <a:tc>
                  <a:txBody>
                    <a:bodyPr/>
                    <a:lstStyle/>
                    <a:p>
                      <a:endParaRPr lang="en-US" sz="1800" noProof="0" dirty="0"/>
                    </a:p>
                  </a:txBody>
                  <a:tcPr/>
                </a:tc>
                <a:tc>
                  <a:txBody>
                    <a:bodyPr/>
                    <a:lstStyle/>
                    <a:p>
                      <a:pPr algn="ctr"/>
                      <a:r>
                        <a:rPr lang="en-US" sz="1800" noProof="0" dirty="0"/>
                        <a:t>App Engine</a:t>
                      </a:r>
                    </a:p>
                  </a:txBody>
                  <a:tcPr anchor="ctr"/>
                </a:tc>
                <a:tc>
                  <a:txBody>
                    <a:bodyPr/>
                    <a:lstStyle/>
                    <a:p>
                      <a:pPr algn="ctr"/>
                      <a:r>
                        <a:rPr lang="en-US" sz="1800" noProof="0" dirty="0"/>
                        <a:t>AWS</a:t>
                      </a:r>
                    </a:p>
                  </a:txBody>
                  <a:tcPr anchor="ctr"/>
                </a:tc>
                <a:tc>
                  <a:txBody>
                    <a:bodyPr/>
                    <a:lstStyle/>
                    <a:p>
                      <a:pPr algn="ctr"/>
                      <a:r>
                        <a:rPr lang="en-US" sz="1800" noProof="0" dirty="0"/>
                        <a:t>Azure</a:t>
                      </a:r>
                    </a:p>
                  </a:txBody>
                  <a:tcPr anchor="ctr"/>
                </a:tc>
                <a:extLst>
                  <a:ext uri="{0D108BD9-81ED-4DB2-BD59-A6C34878D82A}">
                    <a16:rowId xmlns:a16="http://schemas.microsoft.com/office/drawing/2014/main" val="10000"/>
                  </a:ext>
                </a:extLst>
              </a:tr>
              <a:tr h="649616">
                <a:tc>
                  <a:txBody>
                    <a:bodyPr/>
                    <a:lstStyle/>
                    <a:p>
                      <a:pPr algn="ctr"/>
                      <a:r>
                        <a:rPr lang="en-US" sz="1800" noProof="0" dirty="0"/>
                        <a:t>Compute</a:t>
                      </a:r>
                    </a:p>
                  </a:txBody>
                  <a:tcPr anchor="ctr"/>
                </a:tc>
                <a:tc>
                  <a:txBody>
                    <a:bodyPr/>
                    <a:lstStyle/>
                    <a:p>
                      <a:pPr algn="ctr"/>
                      <a:r>
                        <a:rPr lang="en-US" sz="1800" noProof="0" dirty="0"/>
                        <a:t>Python, Java,</a:t>
                      </a:r>
                      <a:r>
                        <a:rPr lang="en-US" sz="1800" baseline="0" noProof="0" dirty="0"/>
                        <a:t> Go</a:t>
                      </a:r>
                      <a:endParaRPr lang="en-US" sz="1800" noProof="0" dirty="0"/>
                    </a:p>
                  </a:txBody>
                  <a:tcPr anchor="ctr"/>
                </a:tc>
                <a:tc>
                  <a:txBody>
                    <a:bodyPr/>
                    <a:lstStyle/>
                    <a:p>
                      <a:pPr algn="ctr"/>
                      <a:r>
                        <a:rPr lang="en-US" sz="1800" noProof="0" dirty="0"/>
                        <a:t>EC2, EMR</a:t>
                      </a:r>
                    </a:p>
                  </a:txBody>
                  <a:tcPr anchor="ctr"/>
                </a:tc>
                <a:tc>
                  <a:txBody>
                    <a:bodyPr/>
                    <a:lstStyle/>
                    <a:p>
                      <a:pPr algn="ctr"/>
                      <a:r>
                        <a:rPr lang="hu-HU" sz="1800" noProof="0" dirty="0"/>
                        <a:t>Azure</a:t>
                      </a:r>
                      <a:r>
                        <a:rPr lang="hu-HU" sz="1800" baseline="0" noProof="0" dirty="0"/>
                        <a:t> VM</a:t>
                      </a:r>
                      <a:r>
                        <a:rPr lang="hu-HU" sz="1800" noProof="0" dirty="0"/>
                        <a:t>, Azure VNET</a:t>
                      </a:r>
                      <a:endParaRPr lang="en-US" sz="1800" noProof="0" dirty="0"/>
                    </a:p>
                  </a:txBody>
                  <a:tcPr anchor="ctr"/>
                </a:tc>
                <a:extLst>
                  <a:ext uri="{0D108BD9-81ED-4DB2-BD59-A6C34878D82A}">
                    <a16:rowId xmlns:a16="http://schemas.microsoft.com/office/drawing/2014/main" val="10001"/>
                  </a:ext>
                </a:extLst>
              </a:tr>
              <a:tr h="649616">
                <a:tc>
                  <a:txBody>
                    <a:bodyPr/>
                    <a:lstStyle/>
                    <a:p>
                      <a:pPr algn="ctr"/>
                      <a:r>
                        <a:rPr lang="en-US" sz="1800" noProof="0" dirty="0"/>
                        <a:t>Binary Storage</a:t>
                      </a:r>
                    </a:p>
                  </a:txBody>
                  <a:tcPr anchor="ctr"/>
                </a:tc>
                <a:tc>
                  <a:txBody>
                    <a:bodyPr/>
                    <a:lstStyle/>
                    <a:p>
                      <a:pPr algn="ctr"/>
                      <a:r>
                        <a:rPr lang="en-US" sz="1800" noProof="0" dirty="0"/>
                        <a:t>Cloud Storage, Files API</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noProof="0" dirty="0"/>
                        <a:t>S3, EBS</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noProof="0" dirty="0"/>
                        <a:t>Blob, Drive</a:t>
                      </a:r>
                    </a:p>
                  </a:txBody>
                  <a:tcPr anchor="ctr"/>
                </a:tc>
                <a:extLst>
                  <a:ext uri="{0D108BD9-81ED-4DB2-BD59-A6C34878D82A}">
                    <a16:rowId xmlns:a16="http://schemas.microsoft.com/office/drawing/2014/main" val="10002"/>
                  </a:ext>
                </a:extLst>
              </a:tr>
              <a:tr h="474972">
                <a:tc>
                  <a:txBody>
                    <a:bodyPr/>
                    <a:lstStyle/>
                    <a:p>
                      <a:pPr algn="ctr"/>
                      <a:r>
                        <a:rPr lang="en-US" sz="1800" noProof="0" dirty="0"/>
                        <a:t>Relational data store</a:t>
                      </a:r>
                    </a:p>
                  </a:txBody>
                  <a:tcPr anchor="ctr"/>
                </a:tc>
                <a:tc>
                  <a:txBody>
                    <a:bodyPr/>
                    <a:lstStyle/>
                    <a:p>
                      <a:pPr algn="ctr"/>
                      <a:r>
                        <a:rPr lang="en-US" sz="1800" noProof="0" dirty="0"/>
                        <a:t>Cloud SQL</a:t>
                      </a:r>
                    </a:p>
                  </a:txBody>
                  <a:tcPr anchor="ctr"/>
                </a:tc>
                <a:tc>
                  <a:txBody>
                    <a:bodyPr/>
                    <a:lstStyle/>
                    <a:p>
                      <a:pPr algn="ctr"/>
                      <a:r>
                        <a:rPr lang="en-US" sz="1800" noProof="0" dirty="0"/>
                        <a:t>RDS</a:t>
                      </a:r>
                    </a:p>
                  </a:txBody>
                  <a:tcPr anchor="ctr"/>
                </a:tc>
                <a:tc>
                  <a:txBody>
                    <a:bodyPr/>
                    <a:lstStyle/>
                    <a:p>
                      <a:pPr algn="ctr"/>
                      <a:r>
                        <a:rPr lang="en-US" sz="1800" noProof="0" dirty="0"/>
                        <a:t>SQL</a:t>
                      </a:r>
                    </a:p>
                  </a:txBody>
                  <a:tcPr anchor="ctr"/>
                </a:tc>
                <a:extLst>
                  <a:ext uri="{0D108BD9-81ED-4DB2-BD59-A6C34878D82A}">
                    <a16:rowId xmlns:a16="http://schemas.microsoft.com/office/drawing/2014/main" val="10003"/>
                  </a:ext>
                </a:extLst>
              </a:tr>
              <a:tr h="649616">
                <a:tc>
                  <a:txBody>
                    <a:bodyPr/>
                    <a:lstStyle/>
                    <a:p>
                      <a:pPr algn="ctr"/>
                      <a:r>
                        <a:rPr lang="en-US" sz="1800" noProof="0" dirty="0"/>
                        <a:t>Non-relational data store</a:t>
                      </a:r>
                    </a:p>
                  </a:txBody>
                  <a:tcPr anchor="ctr"/>
                </a:tc>
                <a:tc>
                  <a:txBody>
                    <a:bodyPr/>
                    <a:lstStyle/>
                    <a:p>
                      <a:pPr algn="ctr"/>
                      <a:r>
                        <a:rPr lang="en-US" sz="1800" noProof="0" dirty="0"/>
                        <a:t>Datastore</a:t>
                      </a:r>
                    </a:p>
                  </a:txBody>
                  <a:tcPr anchor="ctr"/>
                </a:tc>
                <a:tc>
                  <a:txBody>
                    <a:bodyPr/>
                    <a:lstStyle/>
                    <a:p>
                      <a:pPr algn="ctr"/>
                      <a:r>
                        <a:rPr lang="hu-HU" sz="1800" noProof="0" dirty="0"/>
                        <a:t>SimpleDB, </a:t>
                      </a:r>
                      <a:r>
                        <a:rPr lang="en-US" sz="1800" noProof="0" dirty="0"/>
                        <a:t>DynamoDB</a:t>
                      </a:r>
                    </a:p>
                  </a:txBody>
                  <a:tcPr anchor="ctr"/>
                </a:tc>
                <a:tc>
                  <a:txBody>
                    <a:bodyPr/>
                    <a:lstStyle/>
                    <a:p>
                      <a:pPr algn="ctr"/>
                      <a:r>
                        <a:rPr lang="en-US" sz="1800" noProof="0" dirty="0"/>
                        <a:t>Table</a:t>
                      </a:r>
                    </a:p>
                  </a:txBody>
                  <a:tcPr anchor="ctr"/>
                </a:tc>
                <a:extLst>
                  <a:ext uri="{0D108BD9-81ED-4DB2-BD59-A6C34878D82A}">
                    <a16:rowId xmlns:a16="http://schemas.microsoft.com/office/drawing/2014/main" val="10004"/>
                  </a:ext>
                </a:extLst>
              </a:tr>
              <a:tr h="474972">
                <a:tc>
                  <a:txBody>
                    <a:bodyPr/>
                    <a:lstStyle/>
                    <a:p>
                      <a:pPr algn="ctr"/>
                      <a:r>
                        <a:rPr lang="en-US" sz="1800" noProof="0" dirty="0"/>
                        <a:t>Cache</a:t>
                      </a:r>
                    </a:p>
                  </a:txBody>
                  <a:tcPr anchor="ctr"/>
                </a:tc>
                <a:tc>
                  <a:txBody>
                    <a:bodyPr/>
                    <a:lstStyle/>
                    <a:p>
                      <a:pPr algn="ctr"/>
                      <a:r>
                        <a:rPr lang="en-US" sz="1800" noProof="0" dirty="0"/>
                        <a:t>MemCache</a:t>
                      </a:r>
                    </a:p>
                  </a:txBody>
                  <a:tcPr anchor="ctr"/>
                </a:tc>
                <a:tc>
                  <a:txBody>
                    <a:bodyPr/>
                    <a:lstStyle/>
                    <a:p>
                      <a:pPr algn="ctr"/>
                      <a:r>
                        <a:rPr lang="en-US" sz="1800" noProof="0" dirty="0" err="1"/>
                        <a:t>Elast</a:t>
                      </a:r>
                      <a:r>
                        <a:rPr lang="hu-HU" sz="1800" noProof="0" dirty="0"/>
                        <a:t>i</a:t>
                      </a:r>
                      <a:r>
                        <a:rPr lang="en-US" sz="1800" noProof="0" dirty="0"/>
                        <a:t>Cache</a:t>
                      </a:r>
                    </a:p>
                  </a:txBody>
                  <a:tcPr anchor="ctr"/>
                </a:tc>
                <a:tc>
                  <a:txBody>
                    <a:bodyPr/>
                    <a:lstStyle/>
                    <a:p>
                      <a:pPr algn="ctr"/>
                      <a:r>
                        <a:rPr lang="en-US" sz="1800" noProof="0" dirty="0"/>
                        <a:t>Cache</a:t>
                      </a:r>
                    </a:p>
                  </a:txBody>
                  <a:tcPr anchor="ctr"/>
                </a:tc>
                <a:extLst>
                  <a:ext uri="{0D108BD9-81ED-4DB2-BD59-A6C34878D82A}">
                    <a16:rowId xmlns:a16="http://schemas.microsoft.com/office/drawing/2014/main" val="10005"/>
                  </a:ext>
                </a:extLst>
              </a:tr>
              <a:tr h="468464">
                <a:tc>
                  <a:txBody>
                    <a:bodyPr/>
                    <a:lstStyle/>
                    <a:p>
                      <a:pPr algn="ctr"/>
                      <a:r>
                        <a:rPr lang="en-US" sz="1800" noProof="0" dirty="0"/>
                        <a:t>Content Delivery</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noProof="0" dirty="0"/>
                        <a:t>CDN</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noProof="0" dirty="0"/>
                        <a:t>CloudFront</a:t>
                      </a:r>
                    </a:p>
                  </a:txBody>
                  <a:tcPr anchor="ctr"/>
                </a:tc>
                <a:tc>
                  <a:txBody>
                    <a:bodyPr/>
                    <a:lstStyle/>
                    <a:p>
                      <a:pPr algn="ctr"/>
                      <a:r>
                        <a:rPr lang="en-US" sz="1800" noProof="0" dirty="0"/>
                        <a:t>CDN</a:t>
                      </a:r>
                    </a:p>
                  </a:txBody>
                  <a:tcPr anchor="ctr"/>
                </a:tc>
                <a:extLst>
                  <a:ext uri="{0D108BD9-81ED-4DB2-BD59-A6C34878D82A}">
                    <a16:rowId xmlns:a16="http://schemas.microsoft.com/office/drawing/2014/main" val="10006"/>
                  </a:ext>
                </a:extLst>
              </a:tr>
              <a:tr h="928023">
                <a:tc>
                  <a:txBody>
                    <a:bodyPr/>
                    <a:lstStyle/>
                    <a:p>
                      <a:pPr algn="ctr"/>
                      <a:r>
                        <a:rPr lang="en-US" sz="1800" noProof="0" dirty="0"/>
                        <a:t>Messaging services</a:t>
                      </a:r>
                    </a:p>
                  </a:txBody>
                  <a:tcPr anchor="ctr"/>
                </a:tc>
                <a:tc>
                  <a:txBody>
                    <a:bodyPr/>
                    <a:lstStyle/>
                    <a:p>
                      <a:pPr algn="ctr"/>
                      <a:r>
                        <a:rPr lang="en-US" sz="1800" noProof="0" dirty="0"/>
                        <a:t>Task Queue</a:t>
                      </a:r>
                    </a:p>
                  </a:txBody>
                  <a:tcPr anchor="ctr"/>
                </a:tc>
                <a:tc>
                  <a:txBody>
                    <a:bodyPr/>
                    <a:lstStyle/>
                    <a:p>
                      <a:pPr algn="ctr"/>
                      <a:r>
                        <a:rPr lang="en-US" sz="1800" noProof="0" dirty="0"/>
                        <a:t>VPC, Route 53</a:t>
                      </a:r>
                      <a:r>
                        <a:rPr lang="hu-HU" sz="1800" noProof="0" dirty="0"/>
                        <a:t>,</a:t>
                      </a:r>
                      <a:r>
                        <a:rPr lang="hu-HU" sz="1800" baseline="0" noProof="0" dirty="0"/>
                        <a:t> SQS</a:t>
                      </a:r>
                      <a:endParaRPr lang="en-US" sz="1800" noProof="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noProof="0" dirty="0"/>
                        <a:t>Queue, Service Bus,</a:t>
                      </a:r>
                      <a:r>
                        <a:rPr lang="en-US" sz="1800" baseline="0" noProof="0" dirty="0"/>
                        <a:t> Connect, Traffic Manager</a:t>
                      </a:r>
                      <a:endParaRPr lang="en-US" sz="1800" noProof="0" dirty="0"/>
                    </a:p>
                  </a:txBody>
                  <a:tcPr anchor="ctr"/>
                </a:tc>
                <a:extLst>
                  <a:ext uri="{0D108BD9-81ED-4DB2-BD59-A6C34878D82A}">
                    <a16:rowId xmlns:a16="http://schemas.microsoft.com/office/drawing/2014/main" val="10007"/>
                  </a:ext>
                </a:extLst>
              </a:tr>
              <a:tr h="657654">
                <a:tc>
                  <a:txBody>
                    <a:bodyPr/>
                    <a:lstStyle/>
                    <a:p>
                      <a:pPr algn="ctr"/>
                      <a:r>
                        <a:rPr lang="en-US" sz="1800" noProof="0" dirty="0"/>
                        <a:t>Authentication</a:t>
                      </a:r>
                    </a:p>
                  </a:txBody>
                  <a:tcPr anchor="ctr"/>
                </a:tc>
                <a:tc>
                  <a:txBody>
                    <a:bodyPr/>
                    <a:lstStyle/>
                    <a:p>
                      <a:pPr algn="ctr"/>
                      <a:r>
                        <a:rPr lang="en-US" sz="1800" noProof="0" dirty="0"/>
                        <a:t>OpenID, Oauth, App Identity</a:t>
                      </a:r>
                    </a:p>
                  </a:txBody>
                  <a:tcPr anchor="ctr"/>
                </a:tc>
                <a:tc>
                  <a:txBody>
                    <a:bodyPr/>
                    <a:lstStyle/>
                    <a:p>
                      <a:pPr algn="ctr"/>
                      <a:r>
                        <a:rPr lang="en-US" sz="1800" noProof="0" dirty="0"/>
                        <a:t>IAM</a:t>
                      </a:r>
                    </a:p>
                  </a:txBody>
                  <a:tcPr anchor="ctr"/>
                </a:tc>
                <a:tc>
                  <a:txBody>
                    <a:bodyPr/>
                    <a:lstStyle/>
                    <a:p>
                      <a:pPr algn="ctr"/>
                      <a:r>
                        <a:rPr lang="en-US" sz="1800" noProof="0" dirty="0"/>
                        <a:t>ACS</a:t>
                      </a:r>
                      <a:r>
                        <a:rPr lang="hu-HU" sz="1800" noProof="0" dirty="0"/>
                        <a:t>, AAD</a:t>
                      </a:r>
                      <a:endParaRPr lang="en-US" sz="1800" noProof="0" dirty="0"/>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59434287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rtalom helye 2"/>
          <p:cNvSpPr>
            <a:spLocks noGrp="1"/>
          </p:cNvSpPr>
          <p:nvPr>
            <p:ph type="body" sz="quarter" idx="10"/>
          </p:nvPr>
        </p:nvSpPr>
        <p:spPr>
          <a:xfrm>
            <a:off x="269239" y="1189177"/>
            <a:ext cx="11653523" cy="5330690"/>
          </a:xfrm>
        </p:spPr>
        <p:txBody>
          <a:bodyPr>
            <a:normAutofit/>
          </a:bodyPr>
          <a:lstStyle/>
          <a:p>
            <a:r>
              <a:rPr lang="hu-HU" sz="4400" dirty="0"/>
              <a:t>Magas rendelkezésre állás</a:t>
            </a:r>
            <a:endParaRPr lang="en-US" sz="4400" dirty="0"/>
          </a:p>
          <a:p>
            <a:pPr lvl="1"/>
            <a:r>
              <a:rPr lang="hu-HU" sz="3200" dirty="0"/>
              <a:t>Egyszerűbb hardverek az alacsonyabb árak érdekében</a:t>
            </a:r>
            <a:endParaRPr lang="en-US" sz="3200" dirty="0"/>
          </a:p>
          <a:p>
            <a:pPr lvl="1"/>
            <a:r>
              <a:rPr lang="hu-HU" sz="3200" dirty="0"/>
              <a:t>Magas redundancia biztosítja a rendelkezésre állást</a:t>
            </a:r>
            <a:endParaRPr lang="en-US" sz="3200" dirty="0"/>
          </a:p>
          <a:p>
            <a:r>
              <a:rPr lang="hu-HU" sz="4400" dirty="0"/>
              <a:t>Redundancia</a:t>
            </a:r>
            <a:endParaRPr lang="en-US" sz="4400" dirty="0"/>
          </a:p>
          <a:p>
            <a:pPr lvl="1"/>
            <a:r>
              <a:rPr lang="hu-HU" sz="3200" dirty="0"/>
              <a:t>Hardver</a:t>
            </a:r>
            <a:endParaRPr lang="en-US" sz="3200" dirty="0"/>
          </a:p>
          <a:p>
            <a:pPr lvl="1"/>
            <a:r>
              <a:rPr lang="hu-HU" sz="3200" dirty="0"/>
              <a:t>Hálózati infrastruktúra</a:t>
            </a:r>
            <a:endParaRPr lang="en-US" sz="3200" dirty="0"/>
          </a:p>
          <a:p>
            <a:pPr lvl="1"/>
            <a:r>
              <a:rPr lang="hu-HU" sz="3200" dirty="0"/>
              <a:t>Áramellátás</a:t>
            </a:r>
            <a:endParaRPr lang="en-US" sz="3200" dirty="0"/>
          </a:p>
          <a:p>
            <a:pPr lvl="1"/>
            <a:r>
              <a:rPr lang="hu-HU" sz="3200" dirty="0"/>
              <a:t>Tárhely (általában háromszoros redundancia)</a:t>
            </a:r>
          </a:p>
        </p:txBody>
      </p:sp>
      <p:sp>
        <p:nvSpPr>
          <p:cNvPr id="2" name="Cím 1"/>
          <p:cNvSpPr>
            <a:spLocks noGrp="1"/>
          </p:cNvSpPr>
          <p:nvPr>
            <p:ph type="title"/>
          </p:nvPr>
        </p:nvSpPr>
        <p:spPr/>
        <p:txBody>
          <a:bodyPr/>
          <a:lstStyle/>
          <a:p>
            <a:r>
              <a:rPr lang="hu-HU" dirty="0"/>
              <a:t>Rendelkezésre állás</a:t>
            </a:r>
            <a:endParaRPr lang="en-US" dirty="0"/>
          </a:p>
        </p:txBody>
      </p:sp>
    </p:spTree>
    <p:extLst>
      <p:ext uri="{BB962C8B-B14F-4D97-AF65-F5344CB8AC3E}">
        <p14:creationId xmlns:p14="http://schemas.microsoft.com/office/powerpoint/2010/main" val="102981987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zöveg helye 1"/>
          <p:cNvSpPr>
            <a:spLocks noGrp="1"/>
          </p:cNvSpPr>
          <p:nvPr>
            <p:ph type="body" sz="quarter" idx="10"/>
          </p:nvPr>
        </p:nvSpPr>
        <p:spPr/>
        <p:txBody>
          <a:bodyPr>
            <a:normAutofit fontScale="92500"/>
          </a:bodyPr>
          <a:lstStyle/>
          <a:p>
            <a:pPr>
              <a:lnSpc>
                <a:spcPct val="110000"/>
              </a:lnSpc>
            </a:pPr>
            <a:r>
              <a:rPr lang="hu-HU" dirty="0"/>
              <a:t>Service </a:t>
            </a:r>
            <a:r>
              <a:rPr lang="hu-HU" dirty="0" err="1"/>
              <a:t>Level</a:t>
            </a:r>
            <a:r>
              <a:rPr lang="hu-HU" dirty="0"/>
              <a:t> </a:t>
            </a:r>
            <a:r>
              <a:rPr lang="hu-HU" dirty="0" err="1"/>
              <a:t>Agreement</a:t>
            </a:r>
            <a:r>
              <a:rPr lang="hu-HU" dirty="0"/>
              <a:t> (SLA)</a:t>
            </a:r>
          </a:p>
          <a:p>
            <a:pPr lvl="1">
              <a:lnSpc>
                <a:spcPct val="110000"/>
              </a:lnSpc>
            </a:pPr>
            <a:r>
              <a:rPr lang="hu-HU" dirty="0"/>
              <a:t>A szolgáltató egyes szolgáltatások esetében garanciákat vállal rá, hogy a szolgáltatás egy adott időszakon (tipikusan egy éven) belül az idő adott hányadában elérhető lesz.</a:t>
            </a:r>
          </a:p>
          <a:p>
            <a:pPr>
              <a:lnSpc>
                <a:spcPct val="110000"/>
              </a:lnSpc>
            </a:pPr>
            <a:r>
              <a:rPr lang="hu-HU" dirty="0"/>
              <a:t>Pl. virtuális gépek esetében ez Azure-</a:t>
            </a:r>
            <a:r>
              <a:rPr lang="hu-HU" dirty="0" err="1"/>
              <a:t>ban</a:t>
            </a:r>
            <a:r>
              <a:rPr lang="hu-HU" dirty="0"/>
              <a:t>: 99,95%</a:t>
            </a:r>
          </a:p>
          <a:p>
            <a:pPr lvl="1">
              <a:lnSpc>
                <a:spcPct val="110000"/>
              </a:lnSpc>
            </a:pPr>
            <a:r>
              <a:rPr lang="hu-HU" dirty="0"/>
              <a:t>Ez éves szinten 4 óra 23 perc potenciális kiesést jelent</a:t>
            </a:r>
          </a:p>
          <a:p>
            <a:pPr>
              <a:lnSpc>
                <a:spcPct val="110000"/>
              </a:lnSpc>
            </a:pPr>
            <a:r>
              <a:rPr lang="hu-HU" dirty="0"/>
              <a:t>Szolgáltatásaink elérhetősége a mi felelősségünk, több példányban, több szerverközpontban </a:t>
            </a:r>
            <a:r>
              <a:rPr lang="hu-HU" dirty="0" err="1"/>
              <a:t>hosztolt</a:t>
            </a:r>
            <a:r>
              <a:rPr lang="hu-HU" dirty="0"/>
              <a:t> szolgáltatás teljes kiesésének az esélye kisebb</a:t>
            </a:r>
          </a:p>
          <a:p>
            <a:pPr>
              <a:lnSpc>
                <a:spcPct val="110000"/>
              </a:lnSpc>
            </a:pPr>
            <a:r>
              <a:rPr lang="hu-HU" dirty="0">
                <a:hlinkClick r:id="rId3"/>
              </a:rPr>
              <a:t>https://azure.microsoft.com/en-us/support/legal/sla/summary/</a:t>
            </a:r>
            <a:r>
              <a:rPr lang="hu-HU" dirty="0"/>
              <a:t> </a:t>
            </a:r>
          </a:p>
        </p:txBody>
      </p:sp>
      <p:sp>
        <p:nvSpPr>
          <p:cNvPr id="3" name="Cím 2"/>
          <p:cNvSpPr>
            <a:spLocks noGrp="1"/>
          </p:cNvSpPr>
          <p:nvPr>
            <p:ph type="title"/>
          </p:nvPr>
        </p:nvSpPr>
        <p:spPr/>
        <p:txBody>
          <a:bodyPr/>
          <a:lstStyle/>
          <a:p>
            <a:r>
              <a:rPr lang="hu-HU" dirty="0"/>
              <a:t>Magas rendelkezésre állás</a:t>
            </a:r>
          </a:p>
        </p:txBody>
      </p:sp>
    </p:spTree>
    <p:extLst>
      <p:ext uri="{BB962C8B-B14F-4D97-AF65-F5344CB8AC3E}">
        <p14:creationId xmlns:p14="http://schemas.microsoft.com/office/powerpoint/2010/main" val="360640155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ím 2"/>
          <p:cNvSpPr>
            <a:spLocks noGrp="1"/>
          </p:cNvSpPr>
          <p:nvPr>
            <p:ph type="title"/>
          </p:nvPr>
        </p:nvSpPr>
        <p:spPr>
          <a:xfrm>
            <a:off x="269240" y="289511"/>
            <a:ext cx="11655840" cy="899665"/>
          </a:xfrm>
        </p:spPr>
        <p:txBody>
          <a:bodyPr/>
          <a:lstStyle/>
          <a:p>
            <a:r>
              <a:rPr lang="hu-HU" dirty="0"/>
              <a:t>Azure árazás</a:t>
            </a:r>
            <a:endParaRPr lang="en-US" dirty="0"/>
          </a:p>
        </p:txBody>
      </p:sp>
      <p:sp>
        <p:nvSpPr>
          <p:cNvPr id="9" name="Tartalom helye 4"/>
          <p:cNvSpPr txBox="1">
            <a:spLocks/>
          </p:cNvSpPr>
          <p:nvPr/>
        </p:nvSpPr>
        <p:spPr>
          <a:xfrm>
            <a:off x="269241" y="1416424"/>
            <a:ext cx="11655840" cy="5271714"/>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3529" kern="1200" spc="0" baseline="0">
                <a:solidFill>
                  <a:schemeClr val="accent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2353" kern="1200" spc="0" baseline="0">
                <a:solidFill>
                  <a:schemeClr val="accent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961" kern="1200" spc="0" baseline="0">
                <a:solidFill>
                  <a:schemeClr val="accent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765" kern="1200" spc="0" baseline="0">
                <a:solidFill>
                  <a:schemeClr val="accent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765" kern="1200" spc="0" baseline="0">
                <a:solidFill>
                  <a:schemeClr val="accent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hu-HU" dirty="0"/>
              <a:t>Tranzakciók száma</a:t>
            </a:r>
          </a:p>
          <a:p>
            <a:pPr lvl="1"/>
            <a:r>
              <a:rPr lang="hu-HU" dirty="0"/>
              <a:t>API hívások száma</a:t>
            </a:r>
          </a:p>
          <a:p>
            <a:pPr lvl="1"/>
            <a:r>
              <a:rPr lang="hu-HU" dirty="0"/>
              <a:t>DTU: </a:t>
            </a:r>
            <a:r>
              <a:rPr lang="hu-HU" dirty="0" err="1"/>
              <a:t>Database</a:t>
            </a:r>
            <a:r>
              <a:rPr lang="hu-HU" dirty="0"/>
              <a:t> </a:t>
            </a:r>
            <a:r>
              <a:rPr lang="hu-HU" dirty="0" err="1"/>
              <a:t>Transaction</a:t>
            </a:r>
            <a:r>
              <a:rPr lang="hu-HU" dirty="0"/>
              <a:t> Unit (Azure SQL)</a:t>
            </a:r>
          </a:p>
          <a:p>
            <a:r>
              <a:rPr lang="hu-HU" dirty="0"/>
              <a:t>Erőforráshasználat</a:t>
            </a:r>
          </a:p>
          <a:p>
            <a:pPr lvl="1"/>
            <a:r>
              <a:rPr lang="hu-HU" dirty="0"/>
              <a:t>Kimenő/Bemenő forgalom külön</a:t>
            </a:r>
          </a:p>
          <a:p>
            <a:pPr lvl="1"/>
            <a:r>
              <a:rPr lang="hu-HU" dirty="0"/>
              <a:t>Tárhely</a:t>
            </a:r>
          </a:p>
          <a:p>
            <a:r>
              <a:rPr lang="hu-HU" dirty="0"/>
              <a:t>Idő alapú számlázás</a:t>
            </a:r>
          </a:p>
          <a:p>
            <a:pPr lvl="1"/>
            <a:r>
              <a:rPr lang="hu-HU" dirty="0"/>
              <a:t>Virtuális gépek használata</a:t>
            </a:r>
          </a:p>
          <a:p>
            <a:pPr lvl="1"/>
            <a:r>
              <a:rPr lang="hu-HU" dirty="0"/>
              <a:t>….</a:t>
            </a:r>
          </a:p>
          <a:p>
            <a:r>
              <a:rPr lang="hu-HU" sz="2600" dirty="0">
                <a:hlinkClick r:id="rId2"/>
              </a:rPr>
              <a:t>https://azure.microsoft.com/en-us/pricing/calculator/</a:t>
            </a:r>
            <a:endParaRPr lang="hu-HU" sz="2600" dirty="0"/>
          </a:p>
          <a:p>
            <a:endParaRPr lang="hu-HU" dirty="0"/>
          </a:p>
          <a:p>
            <a:endParaRPr lang="hu-HU" dirty="0"/>
          </a:p>
          <a:p>
            <a:endParaRPr lang="en-US" dirty="0"/>
          </a:p>
        </p:txBody>
      </p:sp>
      <p:pic>
        <p:nvPicPr>
          <p:cNvPr id="10" name="Kép 9"/>
          <p:cNvPicPr>
            <a:picLocks noChangeAspect="1"/>
          </p:cNvPicPr>
          <p:nvPr/>
        </p:nvPicPr>
        <p:blipFill>
          <a:blip r:embed="rId3">
            <a:clrChange>
              <a:clrFrom>
                <a:srgbClr val="1B348E"/>
              </a:clrFrom>
              <a:clrTo>
                <a:srgbClr val="1B348E">
                  <a:alpha val="0"/>
                </a:srgbClr>
              </a:clrTo>
            </a:clrChange>
          </a:blip>
          <a:stretch>
            <a:fillRect/>
          </a:stretch>
        </p:blipFill>
        <p:spPr>
          <a:xfrm>
            <a:off x="8627123" y="4028395"/>
            <a:ext cx="3053387" cy="2829605"/>
          </a:xfrm>
          <a:prstGeom prst="rect">
            <a:avLst/>
          </a:prstGeom>
        </p:spPr>
      </p:pic>
      <p:pic>
        <p:nvPicPr>
          <p:cNvPr id="11" name="Kép 10"/>
          <p:cNvPicPr>
            <a:picLocks noChangeAspect="1"/>
          </p:cNvPicPr>
          <p:nvPr/>
        </p:nvPicPr>
        <p:blipFill>
          <a:blip r:embed="rId4"/>
          <a:stretch>
            <a:fillRect/>
          </a:stretch>
        </p:blipFill>
        <p:spPr>
          <a:xfrm>
            <a:off x="7836548" y="1246562"/>
            <a:ext cx="3913803" cy="2458530"/>
          </a:xfrm>
          <a:prstGeom prst="rect">
            <a:avLst/>
          </a:prstGeom>
          <a:ln>
            <a:solidFill>
              <a:schemeClr val="bg2">
                <a:lumMod val="85000"/>
              </a:schemeClr>
            </a:solidFill>
          </a:ln>
        </p:spPr>
      </p:pic>
    </p:spTree>
    <p:extLst>
      <p:ext uri="{BB962C8B-B14F-4D97-AF65-F5344CB8AC3E}">
        <p14:creationId xmlns:p14="http://schemas.microsoft.com/office/powerpoint/2010/main" val="218247852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zöveg helye 2"/>
          <p:cNvSpPr>
            <a:spLocks noGrp="1"/>
          </p:cNvSpPr>
          <p:nvPr>
            <p:ph type="body" sz="quarter" idx="10"/>
          </p:nvPr>
        </p:nvSpPr>
        <p:spPr/>
        <p:txBody>
          <a:bodyPr/>
          <a:lstStyle/>
          <a:p>
            <a:endParaRPr lang="hu-HU" dirty="0"/>
          </a:p>
        </p:txBody>
      </p:sp>
      <p:sp>
        <p:nvSpPr>
          <p:cNvPr id="2" name="Cím 1"/>
          <p:cNvSpPr>
            <a:spLocks noGrp="1"/>
          </p:cNvSpPr>
          <p:nvPr>
            <p:ph type="title"/>
          </p:nvPr>
        </p:nvSpPr>
        <p:spPr/>
        <p:txBody>
          <a:bodyPr/>
          <a:lstStyle/>
          <a:p>
            <a:r>
              <a:rPr lang="hu-HU" dirty="0"/>
              <a:t>Árazás</a:t>
            </a:r>
            <a:endParaRPr lang="en-US" dirty="0"/>
          </a:p>
        </p:txBody>
      </p:sp>
    </p:spTree>
    <p:extLst>
      <p:ext uri="{BB962C8B-B14F-4D97-AF65-F5344CB8AC3E}">
        <p14:creationId xmlns:p14="http://schemas.microsoft.com/office/powerpoint/2010/main" val="273032780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zöveg helye 1"/>
          <p:cNvSpPr>
            <a:spLocks noGrp="1"/>
          </p:cNvSpPr>
          <p:nvPr>
            <p:ph type="body" sz="quarter" idx="10"/>
          </p:nvPr>
        </p:nvSpPr>
        <p:spPr/>
        <p:txBody>
          <a:bodyPr>
            <a:normAutofit fontScale="85000" lnSpcReduction="10000"/>
          </a:bodyPr>
          <a:lstStyle/>
          <a:p>
            <a:pPr>
              <a:lnSpc>
                <a:spcPct val="110000"/>
              </a:lnSpc>
            </a:pPr>
            <a:r>
              <a:rPr lang="hu-HU" dirty="0" err="1"/>
              <a:t>Privacy</a:t>
            </a:r>
            <a:r>
              <a:rPr lang="hu-HU" dirty="0"/>
              <a:t> </a:t>
            </a:r>
            <a:r>
              <a:rPr lang="hu-HU" dirty="0" err="1"/>
              <a:t>by</a:t>
            </a:r>
            <a:r>
              <a:rPr lang="hu-HU" dirty="0"/>
              <a:t> design (beépített adatvédelem)</a:t>
            </a:r>
          </a:p>
          <a:p>
            <a:pPr lvl="1">
              <a:lnSpc>
                <a:spcPct val="110000"/>
              </a:lnSpc>
            </a:pPr>
            <a:r>
              <a:rPr lang="hu-HU" dirty="0"/>
              <a:t>A szolgáltatás tervezéstől kezdve úgy van megalkotva, hogy adatvédelmi (jogi) feltételeknek eleget tehessen</a:t>
            </a:r>
          </a:p>
          <a:p>
            <a:pPr>
              <a:lnSpc>
                <a:spcPct val="110000"/>
              </a:lnSpc>
            </a:pPr>
            <a:r>
              <a:rPr lang="hu-HU" dirty="0" err="1"/>
              <a:t>Security</a:t>
            </a:r>
            <a:r>
              <a:rPr lang="hu-HU" dirty="0"/>
              <a:t> </a:t>
            </a:r>
            <a:r>
              <a:rPr lang="hu-HU" dirty="0" err="1"/>
              <a:t>Development</a:t>
            </a:r>
            <a:r>
              <a:rPr lang="hu-HU" dirty="0"/>
              <a:t> </a:t>
            </a:r>
            <a:r>
              <a:rPr lang="hu-HU" dirty="0" err="1"/>
              <a:t>Lifecycle</a:t>
            </a:r>
            <a:r>
              <a:rPr lang="hu-HU" dirty="0"/>
              <a:t>, </a:t>
            </a:r>
            <a:r>
              <a:rPr lang="hu-HU" dirty="0" err="1"/>
              <a:t>Operational</a:t>
            </a:r>
            <a:r>
              <a:rPr lang="hu-HU" dirty="0"/>
              <a:t> </a:t>
            </a:r>
            <a:r>
              <a:rPr lang="hu-HU" dirty="0" err="1"/>
              <a:t>Security</a:t>
            </a:r>
            <a:r>
              <a:rPr lang="hu-HU" dirty="0"/>
              <a:t> </a:t>
            </a:r>
            <a:r>
              <a:rPr lang="hu-HU" dirty="0" err="1"/>
              <a:t>Assurance</a:t>
            </a:r>
            <a:endParaRPr lang="hu-HU" dirty="0"/>
          </a:p>
          <a:p>
            <a:pPr lvl="1">
              <a:lnSpc>
                <a:spcPct val="110000"/>
              </a:lnSpc>
            </a:pPr>
            <a:r>
              <a:rPr lang="hu-HU" dirty="0"/>
              <a:t>Garanciák az adatbiztonsági szempontok érvényesítésére a megvalósítás és az üzemeltetés során</a:t>
            </a:r>
          </a:p>
          <a:p>
            <a:pPr>
              <a:lnSpc>
                <a:spcPct val="110000"/>
              </a:lnSpc>
            </a:pPr>
            <a:r>
              <a:rPr lang="hu-HU" dirty="0"/>
              <a:t>Adat titkosítás</a:t>
            </a:r>
          </a:p>
          <a:p>
            <a:pPr lvl="1">
              <a:lnSpc>
                <a:spcPct val="110000"/>
              </a:lnSpc>
            </a:pPr>
            <a:r>
              <a:rPr lang="hu-HU" dirty="0"/>
              <a:t>Adatközpontok közti és adatközponton belüli forgalom eleve titkosított (SSL/TLS)</a:t>
            </a:r>
          </a:p>
          <a:p>
            <a:pPr lvl="1">
              <a:lnSpc>
                <a:spcPct val="110000"/>
              </a:lnSpc>
            </a:pPr>
            <a:r>
              <a:rPr lang="hu-HU"/>
              <a:t>Lehetőség a tárolt adatok titkosítására </a:t>
            </a:r>
            <a:endParaRPr lang="hu-HU" dirty="0"/>
          </a:p>
          <a:p>
            <a:pPr>
              <a:lnSpc>
                <a:spcPct val="110000"/>
              </a:lnSpc>
            </a:pPr>
            <a:r>
              <a:rPr lang="hu-HU" dirty="0"/>
              <a:t>Tárolás helye, módja, hozzáférés</a:t>
            </a:r>
          </a:p>
          <a:p>
            <a:pPr lvl="1">
              <a:lnSpc>
                <a:spcPct val="110000"/>
              </a:lnSpc>
            </a:pPr>
            <a:r>
              <a:rPr lang="hu-HU" dirty="0"/>
              <a:t>Egyértelműen meghatározott, az előfizető által szabályozható, független auditok ellenőrzik</a:t>
            </a:r>
          </a:p>
          <a:p>
            <a:pPr>
              <a:lnSpc>
                <a:spcPct val="110000"/>
              </a:lnSpc>
            </a:pPr>
            <a:r>
              <a:rPr lang="hu-HU" dirty="0"/>
              <a:t>Nemzetközi szabványok: </a:t>
            </a:r>
            <a:r>
              <a:rPr lang="en-US" dirty="0"/>
              <a:t> ISO 27001, HIPAA, </a:t>
            </a:r>
            <a:r>
              <a:rPr lang="en-US" dirty="0" err="1"/>
              <a:t>FedRAMP</a:t>
            </a:r>
            <a:r>
              <a:rPr lang="en-US" dirty="0"/>
              <a:t>, SOC 1</a:t>
            </a:r>
            <a:r>
              <a:rPr lang="hu-HU" dirty="0"/>
              <a:t>, </a:t>
            </a:r>
            <a:r>
              <a:rPr lang="en-US" dirty="0"/>
              <a:t>SOC 2</a:t>
            </a:r>
            <a:endParaRPr lang="hu-HU" dirty="0"/>
          </a:p>
          <a:p>
            <a:pPr>
              <a:lnSpc>
                <a:spcPct val="110000"/>
              </a:lnSpc>
            </a:pPr>
            <a:endParaRPr lang="hu-HU" dirty="0"/>
          </a:p>
        </p:txBody>
      </p:sp>
      <p:sp>
        <p:nvSpPr>
          <p:cNvPr id="3" name="Cím 2"/>
          <p:cNvSpPr>
            <a:spLocks noGrp="1"/>
          </p:cNvSpPr>
          <p:nvPr>
            <p:ph type="title"/>
          </p:nvPr>
        </p:nvSpPr>
        <p:spPr/>
        <p:txBody>
          <a:bodyPr/>
          <a:lstStyle/>
          <a:p>
            <a:r>
              <a:rPr lang="hu-HU" dirty="0"/>
              <a:t>Adatvédelem, adatbiztonság Azure-</a:t>
            </a:r>
            <a:r>
              <a:rPr lang="hu-HU" dirty="0" err="1"/>
              <a:t>ban</a:t>
            </a:r>
            <a:endParaRPr lang="hu-HU" dirty="0"/>
          </a:p>
        </p:txBody>
      </p:sp>
    </p:spTree>
    <p:extLst>
      <p:ext uri="{BB962C8B-B14F-4D97-AF65-F5344CB8AC3E}">
        <p14:creationId xmlns:p14="http://schemas.microsoft.com/office/powerpoint/2010/main" val="26252447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zöveg helye 1"/>
          <p:cNvSpPr>
            <a:spLocks noGrp="1"/>
          </p:cNvSpPr>
          <p:nvPr>
            <p:ph type="body" sz="quarter" idx="10"/>
          </p:nvPr>
        </p:nvSpPr>
        <p:spPr/>
        <p:txBody>
          <a:bodyPr/>
          <a:lstStyle/>
          <a:p>
            <a:r>
              <a:rPr lang="hu-HU" dirty="0"/>
              <a:t>Magyarországi vonatkozás:</a:t>
            </a:r>
          </a:p>
          <a:p>
            <a:pPr lvl="1"/>
            <a:r>
              <a:rPr lang="hu-HU" dirty="0"/>
              <a:t>Egyes adatkörök (pl. személyes adatok) országhatáron túli továbbítása és kezelése</a:t>
            </a:r>
          </a:p>
          <a:p>
            <a:pPr lvl="1"/>
            <a:r>
              <a:rPr lang="hu-HU" dirty="0"/>
              <a:t>Európai Unión (sőt EGT-n) belül nem korlátozható a személyes adatok áramlása</a:t>
            </a:r>
          </a:p>
          <a:p>
            <a:pPr lvl="2"/>
            <a:r>
              <a:rPr lang="hu-HU" dirty="0"/>
              <a:t>Az adatkezelés ettől még szabályokhoz kötött</a:t>
            </a:r>
          </a:p>
          <a:p>
            <a:pPr lvl="2"/>
            <a:endParaRPr lang="hu-HU" dirty="0"/>
          </a:p>
          <a:p>
            <a:pPr lvl="1"/>
            <a:r>
              <a:rPr lang="hu-HU" dirty="0"/>
              <a:t>Szektorspecifikus szabályozás külön körültekintést igényel pl. bankszektorban</a:t>
            </a:r>
          </a:p>
          <a:p>
            <a:pPr marL="336145" lvl="1" indent="0">
              <a:buNone/>
            </a:pPr>
            <a:r>
              <a:rPr lang="hu-HU" dirty="0"/>
              <a:t>	</a:t>
            </a:r>
            <a:r>
              <a:rPr lang="hu-HU" dirty="0">
                <a:sym typeface="Wingdings" panose="05000000000000000000" pitchFamily="2" charset="2"/>
              </a:rPr>
              <a:t> </a:t>
            </a:r>
            <a:r>
              <a:rPr lang="hu-HU" dirty="0"/>
              <a:t>vannak magyar bankok Azure alapú szolgáltatásokkal</a:t>
            </a:r>
          </a:p>
          <a:p>
            <a:pPr marL="336145" lvl="1" indent="0">
              <a:buNone/>
            </a:pPr>
            <a:endParaRPr lang="hu-HU" dirty="0"/>
          </a:p>
          <a:p>
            <a:pPr lvl="1"/>
            <a:r>
              <a:rPr lang="hu-HU" dirty="0" err="1"/>
              <a:t>Cloud</a:t>
            </a:r>
            <a:r>
              <a:rPr lang="hu-HU" dirty="0"/>
              <a:t> </a:t>
            </a:r>
            <a:r>
              <a:rPr lang="hu-HU" dirty="0" err="1"/>
              <a:t>Computing</a:t>
            </a:r>
            <a:r>
              <a:rPr lang="hu-HU" dirty="0"/>
              <a:t> Magyarországon (összefoglaló a jogi szabályozásról)</a:t>
            </a:r>
          </a:p>
          <a:p>
            <a:pPr lvl="2"/>
            <a:r>
              <a:rPr lang="hu-HU" dirty="0">
                <a:hlinkClick r:id="rId3"/>
              </a:rPr>
              <a:t>http://www.mkvk.hu/letolthetoanyagok/konferencia/okk/2015/eloadasok/UrbanZoltan_CloudComputing.pdf</a:t>
            </a:r>
            <a:r>
              <a:rPr lang="hu-HU" dirty="0"/>
              <a:t> </a:t>
            </a:r>
          </a:p>
          <a:p>
            <a:endParaRPr lang="hu-HU" dirty="0"/>
          </a:p>
          <a:p>
            <a:endParaRPr lang="hu-HU" dirty="0"/>
          </a:p>
        </p:txBody>
      </p:sp>
      <p:sp>
        <p:nvSpPr>
          <p:cNvPr id="3" name="Cím 2"/>
          <p:cNvSpPr>
            <a:spLocks noGrp="1"/>
          </p:cNvSpPr>
          <p:nvPr>
            <p:ph type="title"/>
          </p:nvPr>
        </p:nvSpPr>
        <p:spPr/>
        <p:txBody>
          <a:bodyPr/>
          <a:lstStyle/>
          <a:p>
            <a:r>
              <a:rPr lang="hu-HU"/>
              <a:t>Jogi háttér</a:t>
            </a:r>
            <a:endParaRPr lang="hu-HU" dirty="0"/>
          </a:p>
        </p:txBody>
      </p:sp>
    </p:spTree>
    <p:extLst>
      <p:ext uri="{BB962C8B-B14F-4D97-AF65-F5344CB8AC3E}">
        <p14:creationId xmlns:p14="http://schemas.microsoft.com/office/powerpoint/2010/main" val="130196085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rtalom helye 2"/>
          <p:cNvSpPr>
            <a:spLocks noGrp="1"/>
          </p:cNvSpPr>
          <p:nvPr>
            <p:ph type="body" sz="quarter" idx="10"/>
          </p:nvPr>
        </p:nvSpPr>
        <p:spPr>
          <a:xfrm>
            <a:off x="269239" y="1189177"/>
            <a:ext cx="11653523" cy="5291136"/>
          </a:xfrm>
        </p:spPr>
        <p:txBody>
          <a:bodyPr/>
          <a:lstStyle/>
          <a:p>
            <a:r>
              <a:rPr lang="hu-HU" dirty="0"/>
              <a:t>A felhő több, mint egy új hosting-szolgáltatás</a:t>
            </a:r>
            <a:endParaRPr lang="en-US" dirty="0"/>
          </a:p>
          <a:p>
            <a:pPr marL="457200" lvl="1" indent="0">
              <a:buNone/>
            </a:pPr>
            <a:r>
              <a:rPr lang="en-US" dirty="0">
                <a:solidFill>
                  <a:schemeClr val="accent6"/>
                </a:solidFill>
                <a:sym typeface="Wingdings" pitchFamily="2" charset="2"/>
              </a:rPr>
              <a:t></a:t>
            </a:r>
            <a:r>
              <a:rPr lang="en-US" dirty="0">
                <a:sym typeface="Wingdings" pitchFamily="2" charset="2"/>
              </a:rPr>
              <a:t> </a:t>
            </a:r>
            <a:r>
              <a:rPr lang="hu-HU" dirty="0"/>
              <a:t>Egy újfajta infrastruktúra/platform az alkalmazásaink alatt</a:t>
            </a:r>
            <a:endParaRPr lang="en-US" dirty="0"/>
          </a:p>
          <a:p>
            <a:r>
              <a:rPr lang="hu-HU" dirty="0"/>
              <a:t>Előnyök</a:t>
            </a:r>
            <a:endParaRPr lang="en-US" dirty="0"/>
          </a:p>
          <a:p>
            <a:pPr lvl="1"/>
            <a:r>
              <a:rPr lang="hu-HU" sz="2000" dirty="0"/>
              <a:t>Gyors telepítés (</a:t>
            </a:r>
            <a:r>
              <a:rPr lang="hu-HU" sz="2000" dirty="0" err="1"/>
              <a:t>Capex</a:t>
            </a:r>
            <a:r>
              <a:rPr lang="hu-HU" sz="2000" dirty="0"/>
              <a:t> </a:t>
            </a:r>
            <a:r>
              <a:rPr lang="hu-HU" sz="2000" dirty="0">
                <a:sym typeface="Wingdings" panose="05000000000000000000" pitchFamily="2" charset="2"/>
              </a:rPr>
              <a:t> </a:t>
            </a:r>
            <a:r>
              <a:rPr lang="hu-HU" sz="2000" dirty="0" err="1">
                <a:sym typeface="Wingdings" panose="05000000000000000000" pitchFamily="2" charset="2"/>
              </a:rPr>
              <a:t>Opex</a:t>
            </a:r>
            <a:r>
              <a:rPr lang="hu-HU" sz="2000" dirty="0">
                <a:sym typeface="Wingdings" panose="05000000000000000000" pitchFamily="2" charset="2"/>
              </a:rPr>
              <a:t>)</a:t>
            </a:r>
            <a:endParaRPr lang="en-US" sz="2000" dirty="0"/>
          </a:p>
          <a:p>
            <a:pPr lvl="1"/>
            <a:r>
              <a:rPr lang="hu-HU" sz="2000" dirty="0"/>
              <a:t>Dinamikus erőforrás allokáció</a:t>
            </a:r>
            <a:endParaRPr lang="en-US" sz="2000" dirty="0"/>
          </a:p>
          <a:p>
            <a:pPr lvl="1"/>
            <a:r>
              <a:rPr lang="hu-HU" sz="2000" dirty="0"/>
              <a:t>Egyszerűbb üzemeltetés</a:t>
            </a:r>
            <a:endParaRPr lang="en-US" sz="2000" dirty="0"/>
          </a:p>
          <a:p>
            <a:pPr lvl="1"/>
            <a:r>
              <a:rPr lang="hu-HU" sz="2000" dirty="0"/>
              <a:t>Platform szolgáltatások</a:t>
            </a:r>
            <a:r>
              <a:rPr lang="en-US" sz="2000" dirty="0"/>
              <a:t> (</a:t>
            </a:r>
            <a:r>
              <a:rPr lang="hu-HU" sz="2000" dirty="0" err="1"/>
              <a:t>Compute</a:t>
            </a:r>
            <a:r>
              <a:rPr lang="hu-HU" sz="2000" dirty="0"/>
              <a:t>, Data, </a:t>
            </a:r>
            <a:r>
              <a:rPr lang="hu-HU" sz="2000" dirty="0" err="1"/>
              <a:t>Analytics</a:t>
            </a:r>
            <a:r>
              <a:rPr lang="hu-HU" sz="2000" dirty="0"/>
              <a:t>, </a:t>
            </a:r>
            <a:r>
              <a:rPr lang="hu-HU" sz="2000" dirty="0" err="1"/>
              <a:t>Integration</a:t>
            </a:r>
            <a:r>
              <a:rPr lang="hu-HU" sz="2000" dirty="0"/>
              <a:t>, Media</a:t>
            </a:r>
            <a:r>
              <a:rPr lang="en-US" sz="2000" dirty="0"/>
              <a:t>, </a:t>
            </a:r>
            <a:r>
              <a:rPr lang="hu-HU" sz="2000" dirty="0" err="1"/>
              <a:t>stb</a:t>
            </a:r>
            <a:r>
              <a:rPr lang="en-US" sz="2000" dirty="0"/>
              <a:t>.)</a:t>
            </a:r>
          </a:p>
          <a:p>
            <a:r>
              <a:rPr lang="hu-HU" dirty="0"/>
              <a:t>Hátrányok</a:t>
            </a:r>
            <a:endParaRPr lang="en-US" dirty="0"/>
          </a:p>
          <a:p>
            <a:pPr lvl="1"/>
            <a:r>
              <a:rPr lang="hu-HU" sz="2000" dirty="0"/>
              <a:t>Jogi és adatvédelmi problémák</a:t>
            </a:r>
            <a:endParaRPr lang="en-US" sz="2000" dirty="0"/>
          </a:p>
          <a:p>
            <a:pPr lvl="1"/>
            <a:r>
              <a:rPr lang="hu-HU" sz="2000" dirty="0"/>
              <a:t>Költség</a:t>
            </a:r>
            <a:endParaRPr lang="en-US" sz="2000" dirty="0"/>
          </a:p>
          <a:p>
            <a:pPr lvl="1"/>
            <a:r>
              <a:rPr lang="hu-HU" sz="2000" dirty="0"/>
              <a:t>Bonyolultabb (és kezdetben költségesebb) fejlesztés</a:t>
            </a:r>
          </a:p>
        </p:txBody>
      </p:sp>
      <p:sp>
        <p:nvSpPr>
          <p:cNvPr id="2" name="Cím 1"/>
          <p:cNvSpPr>
            <a:spLocks noGrp="1"/>
          </p:cNvSpPr>
          <p:nvPr>
            <p:ph type="title"/>
          </p:nvPr>
        </p:nvSpPr>
        <p:spPr/>
        <p:txBody>
          <a:bodyPr/>
          <a:lstStyle/>
          <a:p>
            <a:r>
              <a:rPr lang="hu-HU" dirty="0"/>
              <a:t>Összefoglaló</a:t>
            </a:r>
            <a:endParaRPr lang="en-US" dirty="0"/>
          </a:p>
        </p:txBody>
      </p:sp>
    </p:spTree>
    <p:extLst>
      <p:ext uri="{BB962C8B-B14F-4D97-AF65-F5344CB8AC3E}">
        <p14:creationId xmlns:p14="http://schemas.microsoft.com/office/powerpoint/2010/main" val="358330835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rtalom helye 2"/>
          <p:cNvSpPr>
            <a:spLocks noGrp="1"/>
          </p:cNvSpPr>
          <p:nvPr>
            <p:ph type="body" sz="quarter" idx="10"/>
          </p:nvPr>
        </p:nvSpPr>
        <p:spPr/>
        <p:txBody>
          <a:bodyPr/>
          <a:lstStyle/>
          <a:p>
            <a:r>
              <a:rPr lang="hu-HU" dirty="0" err="1"/>
              <a:t>DevCamp</a:t>
            </a:r>
            <a:r>
              <a:rPr lang="hu-HU" dirty="0"/>
              <a:t> anyagok</a:t>
            </a:r>
          </a:p>
          <a:p>
            <a:pPr lvl="1"/>
            <a:r>
              <a:rPr lang="en-US" dirty="0">
                <a:hlinkClick r:id="rId3"/>
              </a:rPr>
              <a:t>https://github.com/Azure-Readiness/DevCamp</a:t>
            </a:r>
            <a:r>
              <a:rPr lang="hu-HU" dirty="0"/>
              <a:t> </a:t>
            </a:r>
            <a:endParaRPr lang="en-US" dirty="0"/>
          </a:p>
          <a:p>
            <a:r>
              <a:rPr lang="en-US" dirty="0"/>
              <a:t>Microsoft: </a:t>
            </a:r>
            <a:r>
              <a:rPr lang="hu-HU" dirty="0"/>
              <a:t>Microsoft</a:t>
            </a:r>
            <a:r>
              <a:rPr lang="en-US" dirty="0"/>
              <a:t> Azure Training Kit</a:t>
            </a:r>
            <a:endParaRPr lang="hu-HU" dirty="0"/>
          </a:p>
          <a:p>
            <a:pPr lvl="1"/>
            <a:r>
              <a:rPr lang="en-US" dirty="0">
                <a:hlinkClick r:id="rId4"/>
              </a:rPr>
              <a:t>https://github.com/Azure-Readiness/MicrosoftAzureTrainingKit</a:t>
            </a:r>
            <a:r>
              <a:rPr lang="hu-HU" dirty="0"/>
              <a:t> </a:t>
            </a:r>
            <a:endParaRPr lang="en-US" dirty="0"/>
          </a:p>
        </p:txBody>
      </p:sp>
      <p:sp>
        <p:nvSpPr>
          <p:cNvPr id="2" name="Cím 1"/>
          <p:cNvSpPr>
            <a:spLocks noGrp="1"/>
          </p:cNvSpPr>
          <p:nvPr>
            <p:ph type="title"/>
          </p:nvPr>
        </p:nvSpPr>
        <p:spPr/>
        <p:txBody>
          <a:bodyPr/>
          <a:lstStyle/>
          <a:p>
            <a:r>
              <a:rPr lang="hu-HU"/>
              <a:t>Egyéb források</a:t>
            </a:r>
            <a:endParaRPr lang="en-US" dirty="0"/>
          </a:p>
        </p:txBody>
      </p:sp>
    </p:spTree>
    <p:extLst>
      <p:ext uri="{BB962C8B-B14F-4D97-AF65-F5344CB8AC3E}">
        <p14:creationId xmlns:p14="http://schemas.microsoft.com/office/powerpoint/2010/main" val="327689157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ím 3"/>
          <p:cNvSpPr>
            <a:spLocks noGrp="1"/>
          </p:cNvSpPr>
          <p:nvPr>
            <p:ph type="title"/>
          </p:nvPr>
        </p:nvSpPr>
        <p:spPr/>
        <p:txBody>
          <a:bodyPr/>
          <a:lstStyle/>
          <a:p>
            <a:pPr marL="0" indent="0"/>
            <a:r>
              <a:rPr lang="en-US" sz="3600" dirty="0"/>
              <a:t>„</a:t>
            </a:r>
            <a:r>
              <a:rPr lang="hu-HU" sz="3600" dirty="0"/>
              <a:t>A </a:t>
            </a:r>
            <a:r>
              <a:rPr lang="hu-HU" sz="3600" b="1" dirty="0"/>
              <a:t>számítási felhő</a:t>
            </a:r>
            <a:r>
              <a:rPr lang="hu-HU" sz="3600" dirty="0"/>
              <a:t> egy informatikai modell, melyben általános és kényelmes hálózati hozzáférést kapunk testre szabható, megosztott számítógépes erőforráskészletekhez (pl. hálózat, szerver, tárhely, alkalmazások, szolgáltatások). Az erőforrások foglalása gyors, egyszerű, és minimális szolgáltatói interakciót kíván.”</a:t>
            </a:r>
            <a:br>
              <a:rPr lang="hu-HU" sz="3600" dirty="0"/>
            </a:br>
            <a:endParaRPr lang="hu-HU" sz="3600" dirty="0"/>
          </a:p>
        </p:txBody>
      </p:sp>
      <p:sp>
        <p:nvSpPr>
          <p:cNvPr id="5" name="Szöveg helye 4"/>
          <p:cNvSpPr>
            <a:spLocks noGrp="1"/>
          </p:cNvSpPr>
          <p:nvPr>
            <p:ph type="body" sz="quarter" idx="10"/>
          </p:nvPr>
        </p:nvSpPr>
        <p:spPr>
          <a:xfrm>
            <a:off x="5647788" y="5025984"/>
            <a:ext cx="5378549" cy="1487523"/>
          </a:xfrm>
        </p:spPr>
        <p:txBody>
          <a:bodyPr/>
          <a:lstStyle/>
          <a:p>
            <a:r>
              <a:rPr lang="en-US" dirty="0"/>
              <a:t>/National Institute of </a:t>
            </a:r>
            <a:br>
              <a:rPr lang="en-US" dirty="0"/>
            </a:br>
            <a:r>
              <a:rPr lang="en-US" dirty="0"/>
              <a:t>Standards and Technology/</a:t>
            </a:r>
          </a:p>
          <a:p>
            <a:endParaRPr lang="hu-HU" dirty="0"/>
          </a:p>
        </p:txBody>
      </p:sp>
    </p:spTree>
    <p:extLst>
      <p:ext uri="{BB962C8B-B14F-4D97-AF65-F5344CB8AC3E}">
        <p14:creationId xmlns:p14="http://schemas.microsoft.com/office/powerpoint/2010/main" val="146145927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5241115"/>
          </a:xfrm>
        </p:spPr>
        <p:txBody>
          <a:bodyPr>
            <a:normAutofit lnSpcReduction="10000"/>
          </a:bodyPr>
          <a:lstStyle/>
          <a:p>
            <a:r>
              <a:rPr lang="hu-HU" dirty="0"/>
              <a:t>Fontosabb nyelvekhez:</a:t>
            </a:r>
            <a:endParaRPr lang="en-US" dirty="0"/>
          </a:p>
          <a:p>
            <a:pPr lvl="1"/>
            <a:r>
              <a:rPr lang="en-US" dirty="0" err="1"/>
              <a:t>.Net</a:t>
            </a:r>
            <a:r>
              <a:rPr lang="en-US" dirty="0"/>
              <a:t> - </a:t>
            </a:r>
            <a:r>
              <a:rPr lang="en-US" dirty="0">
                <a:hlinkClick r:id="rId3"/>
              </a:rPr>
              <a:t>https://github.com/Azure/azure-sdk-for-net</a:t>
            </a:r>
            <a:r>
              <a:rPr lang="en-US" dirty="0"/>
              <a:t> </a:t>
            </a:r>
          </a:p>
          <a:p>
            <a:pPr lvl="1"/>
            <a:r>
              <a:rPr lang="en-US" dirty="0"/>
              <a:t>Java - </a:t>
            </a:r>
            <a:r>
              <a:rPr lang="en-US" dirty="0">
                <a:hlinkClick r:id="rId4"/>
              </a:rPr>
              <a:t>https://github.com/Azure/azure-sdk-for-java/</a:t>
            </a:r>
            <a:r>
              <a:rPr lang="en-US" dirty="0"/>
              <a:t> </a:t>
            </a:r>
          </a:p>
          <a:p>
            <a:pPr lvl="1"/>
            <a:r>
              <a:rPr lang="en-US" dirty="0"/>
              <a:t>Python - </a:t>
            </a:r>
            <a:r>
              <a:rPr lang="en-US" dirty="0">
                <a:hlinkClick r:id="rId5"/>
              </a:rPr>
              <a:t>https://github.com/Azure/azure-sdk-for-python</a:t>
            </a:r>
            <a:r>
              <a:rPr lang="en-US" dirty="0"/>
              <a:t> </a:t>
            </a:r>
          </a:p>
          <a:p>
            <a:pPr lvl="1"/>
            <a:r>
              <a:rPr lang="en-US" dirty="0"/>
              <a:t>Go - </a:t>
            </a:r>
            <a:r>
              <a:rPr lang="en-US" dirty="0">
                <a:hlinkClick r:id="rId6"/>
              </a:rPr>
              <a:t>https://github.com/Azure/azure-sdk-for-go</a:t>
            </a:r>
            <a:r>
              <a:rPr lang="en-US" dirty="0"/>
              <a:t> </a:t>
            </a:r>
          </a:p>
          <a:p>
            <a:pPr lvl="1"/>
            <a:r>
              <a:rPr lang="en-US" dirty="0"/>
              <a:t>Ruby - </a:t>
            </a:r>
            <a:r>
              <a:rPr lang="en-US" dirty="0">
                <a:hlinkClick r:id="rId7"/>
              </a:rPr>
              <a:t>https://github.com/Azure/azure-sdk-for-ruby</a:t>
            </a:r>
            <a:r>
              <a:rPr lang="en-US" dirty="0"/>
              <a:t> </a:t>
            </a:r>
          </a:p>
          <a:p>
            <a:pPr lvl="1"/>
            <a:r>
              <a:rPr lang="en-US" dirty="0"/>
              <a:t>Node.js - </a:t>
            </a:r>
            <a:r>
              <a:rPr lang="en-US" dirty="0">
                <a:hlinkClick r:id="rId8"/>
              </a:rPr>
              <a:t>https://github.com/Azure/azure-sdk-for-node</a:t>
            </a:r>
            <a:r>
              <a:rPr lang="en-US" dirty="0"/>
              <a:t> </a:t>
            </a:r>
          </a:p>
          <a:p>
            <a:r>
              <a:rPr lang="en-US" dirty="0"/>
              <a:t>PowerShell</a:t>
            </a:r>
          </a:p>
          <a:p>
            <a:pPr lvl="1"/>
            <a:r>
              <a:rPr lang="en-US" dirty="0">
                <a:hlinkClick r:id="rId9"/>
              </a:rPr>
              <a:t>https://</a:t>
            </a:r>
            <a:r>
              <a:rPr lang="en-US">
                <a:hlinkClick r:id="rId9"/>
              </a:rPr>
              <a:t>github.com/Azure/azure-powershell/</a:t>
            </a:r>
            <a:endParaRPr lang="en-US" dirty="0"/>
          </a:p>
          <a:p>
            <a:r>
              <a:rPr lang="en-US" dirty="0"/>
              <a:t>CLI</a:t>
            </a:r>
          </a:p>
          <a:p>
            <a:pPr lvl="1"/>
            <a:r>
              <a:rPr lang="en-US" dirty="0">
                <a:hlinkClick r:id="rId10"/>
              </a:rPr>
              <a:t>https://www.npmjs.com/package/azure-cli</a:t>
            </a:r>
            <a:r>
              <a:rPr lang="en-US" dirty="0"/>
              <a:t> </a:t>
            </a:r>
          </a:p>
        </p:txBody>
      </p:sp>
      <p:sp>
        <p:nvSpPr>
          <p:cNvPr id="3" name="Title 2"/>
          <p:cNvSpPr>
            <a:spLocks noGrp="1"/>
          </p:cNvSpPr>
          <p:nvPr>
            <p:ph type="title"/>
          </p:nvPr>
        </p:nvSpPr>
        <p:spPr/>
        <p:txBody>
          <a:bodyPr/>
          <a:lstStyle/>
          <a:p>
            <a:r>
              <a:rPr lang="hu-HU" dirty="0"/>
              <a:t>Osztálykönyvtárak, parancssori eszközök</a:t>
            </a:r>
            <a:endParaRPr lang="en-US" dirty="0"/>
          </a:p>
        </p:txBody>
      </p:sp>
    </p:spTree>
    <p:extLst>
      <p:ext uri="{BB962C8B-B14F-4D97-AF65-F5344CB8AC3E}">
        <p14:creationId xmlns:p14="http://schemas.microsoft.com/office/powerpoint/2010/main" val="321337329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artalom helye 2"/>
          <p:cNvSpPr>
            <a:spLocks noGrp="1"/>
          </p:cNvSpPr>
          <p:nvPr>
            <p:ph type="body" sz="quarter" idx="10"/>
          </p:nvPr>
        </p:nvSpPr>
        <p:spPr/>
        <p:txBody>
          <a:bodyPr>
            <a:normAutofit/>
          </a:bodyPr>
          <a:lstStyle/>
          <a:p>
            <a:r>
              <a:rPr lang="hu-HU" dirty="0"/>
              <a:t>Hardver</a:t>
            </a:r>
            <a:endParaRPr lang="en-US" dirty="0"/>
          </a:p>
          <a:p>
            <a:pPr lvl="1"/>
            <a:r>
              <a:rPr lang="hu-HU" dirty="0"/>
              <a:t>Mindent a szolgáltató kezel</a:t>
            </a:r>
            <a:endParaRPr lang="en-US" dirty="0"/>
          </a:p>
          <a:p>
            <a:pPr lvl="1"/>
            <a:r>
              <a:rPr lang="hu-HU" dirty="0"/>
              <a:t>Az ügyfeleknek elég felületesen ismerni a fizikai architektúrát</a:t>
            </a:r>
            <a:endParaRPr lang="en-US" dirty="0"/>
          </a:p>
          <a:p>
            <a:r>
              <a:rPr lang="hu-HU" dirty="0"/>
              <a:t>Szoftver</a:t>
            </a:r>
            <a:endParaRPr lang="en-US" dirty="0"/>
          </a:p>
          <a:p>
            <a:pPr lvl="1"/>
            <a:r>
              <a:rPr lang="hu-HU" dirty="0"/>
              <a:t>Speciális szoftver látja el a legtöbb üzemeltetési feladatot</a:t>
            </a:r>
            <a:endParaRPr lang="en-US" dirty="0"/>
          </a:p>
          <a:p>
            <a:pPr lvl="1"/>
            <a:r>
              <a:rPr lang="hu-HU" dirty="0"/>
              <a:t>Platform szolgáltatások teszik lehetővé a felhőben futó alkalmazásaink adattárolását és egyéb interakcióit a felhővel</a:t>
            </a:r>
            <a:endParaRPr lang="en-US" dirty="0"/>
          </a:p>
          <a:p>
            <a:pPr marL="457200" lvl="1" indent="0">
              <a:buNone/>
            </a:pPr>
            <a:r>
              <a:rPr lang="en-US" dirty="0">
                <a:solidFill>
                  <a:schemeClr val="accent6"/>
                </a:solidFill>
                <a:sym typeface="Wingdings" pitchFamily="2" charset="2"/>
              </a:rPr>
              <a:t></a:t>
            </a:r>
            <a:r>
              <a:rPr lang="hu-HU" dirty="0">
                <a:sym typeface="Wingdings" pitchFamily="2" charset="2"/>
              </a:rPr>
              <a:t> Paradigmaváltás</a:t>
            </a:r>
            <a:endParaRPr lang="en-US" dirty="0"/>
          </a:p>
        </p:txBody>
      </p:sp>
      <p:sp>
        <p:nvSpPr>
          <p:cNvPr id="2" name="Cím 1"/>
          <p:cNvSpPr>
            <a:spLocks noGrp="1"/>
          </p:cNvSpPr>
          <p:nvPr>
            <p:ph type="title"/>
          </p:nvPr>
        </p:nvSpPr>
        <p:spPr/>
        <p:txBody>
          <a:bodyPr/>
          <a:lstStyle/>
          <a:p>
            <a:r>
              <a:rPr lang="hu-HU" dirty="0"/>
              <a:t>Infrastruktúra</a:t>
            </a:r>
            <a:endParaRPr lang="en-US" dirty="0"/>
          </a:p>
        </p:txBody>
      </p:sp>
    </p:spTree>
    <p:extLst>
      <p:ext uri="{BB962C8B-B14F-4D97-AF65-F5344CB8AC3E}">
        <p14:creationId xmlns:p14="http://schemas.microsoft.com/office/powerpoint/2010/main" val="97392547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Rectangle 15"/>
          <p:cNvSpPr/>
          <p:nvPr/>
        </p:nvSpPr>
        <p:spPr>
          <a:xfrm>
            <a:off x="4771712" y="2757063"/>
            <a:ext cx="6457980" cy="29671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236">
              <a:defRPr/>
            </a:pPr>
            <a:r>
              <a:rPr lang="en-US" kern="0" dirty="0">
                <a:solidFill>
                  <a:prstClr val="black"/>
                </a:solidFill>
                <a:latin typeface="Calibri" panose="020F0502020204030204"/>
              </a:rPr>
              <a:t>Build on Dev frameworks</a:t>
            </a:r>
          </a:p>
        </p:txBody>
      </p:sp>
      <p:sp>
        <p:nvSpPr>
          <p:cNvPr id="8" name="Rectangle 7"/>
          <p:cNvSpPr/>
          <p:nvPr/>
        </p:nvSpPr>
        <p:spPr>
          <a:xfrm>
            <a:off x="1106370" y="2757061"/>
            <a:ext cx="3424310" cy="296718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236">
              <a:defRPr/>
            </a:pPr>
            <a:r>
              <a:rPr lang="en-US" kern="0" dirty="0">
                <a:solidFill>
                  <a:prstClr val="black"/>
                </a:solidFill>
                <a:latin typeface="Calibri" panose="020F0502020204030204"/>
              </a:rPr>
              <a:t>Build on Infrastructure</a:t>
            </a:r>
          </a:p>
        </p:txBody>
      </p:sp>
      <p:cxnSp>
        <p:nvCxnSpPr>
          <p:cNvPr id="30" name="Straight Connector 29"/>
          <p:cNvCxnSpPr/>
          <p:nvPr/>
        </p:nvCxnSpPr>
        <p:spPr>
          <a:xfrm>
            <a:off x="8643683" y="3638070"/>
            <a:ext cx="482363" cy="0"/>
          </a:xfrm>
          <a:prstGeom prst="line">
            <a:avLst/>
          </a:prstGeom>
          <a:ln w="12700">
            <a:no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739282" y="1136334"/>
            <a:ext cx="10798315" cy="9807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36">
              <a:defRPr/>
            </a:pPr>
            <a:r>
              <a:rPr lang="en-US" kern="0" dirty="0">
                <a:solidFill>
                  <a:prstClr val="white"/>
                </a:solidFill>
                <a:latin typeface="Calibri" panose="020F0502020204030204"/>
              </a:rPr>
              <a:t>“App Creators”</a:t>
            </a:r>
          </a:p>
        </p:txBody>
      </p:sp>
      <p:sp>
        <p:nvSpPr>
          <p:cNvPr id="5" name="Rectangle 4"/>
          <p:cNvSpPr/>
          <p:nvPr/>
        </p:nvSpPr>
        <p:spPr>
          <a:xfrm>
            <a:off x="1197797" y="1543594"/>
            <a:ext cx="8020462" cy="43219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36">
              <a:defRPr/>
            </a:pPr>
            <a:r>
              <a:rPr lang="en-US" kern="0" dirty="0">
                <a:solidFill>
                  <a:prstClr val="white"/>
                </a:solidFill>
                <a:latin typeface="Calibri" panose="020F0502020204030204"/>
              </a:rPr>
              <a:t>Developers</a:t>
            </a:r>
          </a:p>
        </p:txBody>
      </p:sp>
      <p:sp>
        <p:nvSpPr>
          <p:cNvPr id="6" name="Rectangle 5"/>
          <p:cNvSpPr/>
          <p:nvPr/>
        </p:nvSpPr>
        <p:spPr>
          <a:xfrm>
            <a:off x="9336004" y="1543594"/>
            <a:ext cx="1793951" cy="4321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36">
              <a:defRPr/>
            </a:pPr>
            <a:r>
              <a:rPr lang="en-US" kern="0">
                <a:solidFill>
                  <a:prstClr val="white"/>
                </a:solidFill>
                <a:latin typeface="Calibri" panose="020F0502020204030204"/>
              </a:rPr>
              <a:t>Analysts</a:t>
            </a:r>
            <a:endParaRPr lang="en-US" kern="0" dirty="0">
              <a:solidFill>
                <a:prstClr val="white"/>
              </a:solidFill>
              <a:latin typeface="Calibri" panose="020F0502020204030204"/>
            </a:endParaRPr>
          </a:p>
        </p:txBody>
      </p:sp>
      <p:sp>
        <p:nvSpPr>
          <p:cNvPr id="7" name="Rectangle 6"/>
          <p:cNvSpPr/>
          <p:nvPr/>
        </p:nvSpPr>
        <p:spPr>
          <a:xfrm>
            <a:off x="739282" y="6273001"/>
            <a:ext cx="10798315" cy="4017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36">
              <a:defRPr/>
            </a:pPr>
            <a:r>
              <a:rPr lang="en-US" kern="0" dirty="0">
                <a:solidFill>
                  <a:prstClr val="white"/>
                </a:solidFill>
                <a:latin typeface="Calibri" panose="020F0502020204030204"/>
              </a:rPr>
              <a:t>Microsoft Azure</a:t>
            </a:r>
          </a:p>
        </p:txBody>
      </p:sp>
      <p:grpSp>
        <p:nvGrpSpPr>
          <p:cNvPr id="49" name="Group 48"/>
          <p:cNvGrpSpPr/>
          <p:nvPr/>
        </p:nvGrpSpPr>
        <p:grpSpPr>
          <a:xfrm>
            <a:off x="1106372" y="5786680"/>
            <a:ext cx="10123321" cy="394682"/>
            <a:chOff x="1244018" y="4601498"/>
            <a:chExt cx="9917748" cy="1080455"/>
          </a:xfrm>
        </p:grpSpPr>
        <p:sp>
          <p:nvSpPr>
            <p:cNvPr id="45" name="Rectangle 44"/>
            <p:cNvSpPr/>
            <p:nvPr/>
          </p:nvSpPr>
          <p:spPr>
            <a:xfrm>
              <a:off x="7942984" y="4609008"/>
              <a:ext cx="3218782" cy="106818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36">
                <a:defRPr/>
              </a:pPr>
              <a:r>
                <a:rPr lang="en-US" sz="1600" kern="0" dirty="0">
                  <a:solidFill>
                    <a:prstClr val="black">
                      <a:lumMod val="65000"/>
                      <a:lumOff val="35000"/>
                    </a:prstClr>
                  </a:solidFill>
                  <a:latin typeface="Calibri" panose="020F0502020204030204"/>
                </a:rPr>
                <a:t>LOB</a:t>
              </a:r>
            </a:p>
          </p:txBody>
        </p:sp>
        <p:sp>
          <p:nvSpPr>
            <p:cNvPr id="46" name="Rectangle 45"/>
            <p:cNvSpPr/>
            <p:nvPr/>
          </p:nvSpPr>
          <p:spPr>
            <a:xfrm>
              <a:off x="4834928" y="4601498"/>
              <a:ext cx="2991313" cy="108045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36">
                <a:defRPr/>
              </a:pPr>
              <a:r>
                <a:rPr lang="en-US" sz="1600" kern="0" dirty="0">
                  <a:solidFill>
                    <a:prstClr val="black">
                      <a:lumMod val="65000"/>
                      <a:lumOff val="35000"/>
                    </a:prstClr>
                  </a:solidFill>
                  <a:latin typeface="Calibri" panose="020F0502020204030204"/>
                </a:rPr>
                <a:t>SaaS</a:t>
              </a:r>
            </a:p>
          </p:txBody>
        </p:sp>
        <p:sp>
          <p:nvSpPr>
            <p:cNvPr id="47" name="Rectangle 46"/>
            <p:cNvSpPr/>
            <p:nvPr/>
          </p:nvSpPr>
          <p:spPr>
            <a:xfrm>
              <a:off x="1244018" y="4609008"/>
              <a:ext cx="2077876" cy="106818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36">
                <a:defRPr/>
              </a:pPr>
              <a:r>
                <a:rPr lang="en-US" sz="1600" kern="0" dirty="0">
                  <a:solidFill>
                    <a:prstClr val="black">
                      <a:lumMod val="65000"/>
                      <a:lumOff val="35000"/>
                    </a:prstClr>
                  </a:solidFill>
                  <a:latin typeface="Calibri" panose="020F0502020204030204"/>
                </a:rPr>
                <a:t>Lift &amp; Shift</a:t>
              </a:r>
            </a:p>
          </p:txBody>
        </p:sp>
        <p:sp>
          <p:nvSpPr>
            <p:cNvPr id="48" name="Rectangle 47"/>
            <p:cNvSpPr/>
            <p:nvPr/>
          </p:nvSpPr>
          <p:spPr>
            <a:xfrm>
              <a:off x="3488682" y="4601498"/>
              <a:ext cx="1110108" cy="106817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36">
                <a:defRPr/>
              </a:pPr>
              <a:r>
                <a:rPr lang="en-US" sz="1600" kern="0" dirty="0">
                  <a:solidFill>
                    <a:prstClr val="black">
                      <a:lumMod val="65000"/>
                      <a:lumOff val="35000"/>
                    </a:prstClr>
                  </a:solidFill>
                  <a:latin typeface="Calibri" panose="020F0502020204030204"/>
                </a:rPr>
                <a:t>Docker</a:t>
              </a:r>
            </a:p>
          </p:txBody>
        </p:sp>
      </p:grpSp>
      <p:sp>
        <p:nvSpPr>
          <p:cNvPr id="66" name="Down Arrow 65"/>
          <p:cNvSpPr/>
          <p:nvPr/>
        </p:nvSpPr>
        <p:spPr>
          <a:xfrm>
            <a:off x="732358" y="2117082"/>
            <a:ext cx="359944" cy="415591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36">
              <a:defRPr/>
            </a:pPr>
            <a:endParaRPr lang="en-US" kern="0">
              <a:solidFill>
                <a:sysClr val="windowText" lastClr="000000"/>
              </a:solidFill>
              <a:latin typeface="Calibri" panose="020F0502020204030204"/>
            </a:endParaRPr>
          </a:p>
        </p:txBody>
      </p:sp>
      <p:sp>
        <p:nvSpPr>
          <p:cNvPr id="67" name="Down Arrow 66"/>
          <p:cNvSpPr/>
          <p:nvPr/>
        </p:nvSpPr>
        <p:spPr>
          <a:xfrm>
            <a:off x="11238349" y="2117081"/>
            <a:ext cx="359944" cy="415591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36">
              <a:defRPr/>
            </a:pPr>
            <a:endParaRPr lang="en-US" kern="0">
              <a:solidFill>
                <a:sysClr val="windowText" lastClr="000000"/>
              </a:solidFill>
              <a:latin typeface="Calibri" panose="020F0502020204030204"/>
            </a:endParaRPr>
          </a:p>
        </p:txBody>
      </p:sp>
      <p:grpSp>
        <p:nvGrpSpPr>
          <p:cNvPr id="32" name="Group 31"/>
          <p:cNvGrpSpPr/>
          <p:nvPr/>
        </p:nvGrpSpPr>
        <p:grpSpPr>
          <a:xfrm>
            <a:off x="1197796" y="1966878"/>
            <a:ext cx="3247000" cy="3350100"/>
            <a:chOff x="1197031" y="1966649"/>
            <a:chExt cx="3247507" cy="3350623"/>
          </a:xfrm>
        </p:grpSpPr>
        <p:sp>
          <p:nvSpPr>
            <p:cNvPr id="13" name="Down Arrow 12"/>
            <p:cNvSpPr/>
            <p:nvPr/>
          </p:nvSpPr>
          <p:spPr>
            <a:xfrm>
              <a:off x="2109377" y="1966649"/>
              <a:ext cx="1417272" cy="1023493"/>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36">
                <a:defRPr/>
              </a:pPr>
              <a:endParaRPr lang="en-US" kern="0">
                <a:solidFill>
                  <a:sysClr val="windowText" lastClr="000000"/>
                </a:solidFill>
                <a:latin typeface="Calibri" panose="020F0502020204030204"/>
              </a:endParaRPr>
            </a:p>
          </p:txBody>
        </p:sp>
        <p:grpSp>
          <p:nvGrpSpPr>
            <p:cNvPr id="50" name="Group 49"/>
            <p:cNvGrpSpPr/>
            <p:nvPr/>
          </p:nvGrpSpPr>
          <p:grpSpPr>
            <a:xfrm>
              <a:off x="1197031" y="3638102"/>
              <a:ext cx="1064029" cy="1679170"/>
              <a:chOff x="1205346" y="4039982"/>
              <a:chExt cx="1064029" cy="1679170"/>
            </a:xfrm>
          </p:grpSpPr>
          <p:sp>
            <p:nvSpPr>
              <p:cNvPr id="9" name="Rectangle 8"/>
              <p:cNvSpPr/>
              <p:nvPr/>
            </p:nvSpPr>
            <p:spPr>
              <a:xfrm>
                <a:off x="1205346" y="4039982"/>
                <a:ext cx="1064029" cy="16791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36">
                  <a:defRPr/>
                </a:pPr>
                <a:r>
                  <a:rPr lang="en-US" sz="1600" kern="0" dirty="0">
                    <a:solidFill>
                      <a:prstClr val="white"/>
                    </a:solidFill>
                    <a:latin typeface="Calibri" panose="020F0502020204030204"/>
                  </a:rPr>
                  <a:t>Virtual Machines</a:t>
                </a:r>
              </a:p>
            </p:txBody>
          </p:sp>
          <p:sp>
            <p:nvSpPr>
              <p:cNvPr id="21" name="Rectangle 20"/>
              <p:cNvSpPr/>
              <p:nvPr/>
            </p:nvSpPr>
            <p:spPr>
              <a:xfrm>
                <a:off x="1280160" y="4650167"/>
                <a:ext cx="914400" cy="985862"/>
              </a:xfrm>
              <a:prstGeom prst="rect">
                <a:avLst/>
              </a:prstGeom>
              <a:solidFill>
                <a:srgbClr val="0070C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36">
                  <a:defRPr/>
                </a:pPr>
                <a:r>
                  <a:rPr lang="en-US" sz="900" kern="0" dirty="0" err="1">
                    <a:solidFill>
                      <a:prstClr val="white"/>
                    </a:solidFill>
                    <a:latin typeface="Calibri" panose="020F0502020204030204"/>
                  </a:rPr>
                  <a:t>Stateful</a:t>
                </a:r>
                <a:r>
                  <a:rPr lang="en-US" sz="900" kern="0" dirty="0">
                    <a:solidFill>
                      <a:prstClr val="white"/>
                    </a:solidFill>
                    <a:latin typeface="Calibri" panose="020F0502020204030204"/>
                  </a:rPr>
                  <a:t> and stateless one-off solutions</a:t>
                </a:r>
              </a:p>
            </p:txBody>
          </p:sp>
        </p:grpSp>
        <p:grpSp>
          <p:nvGrpSpPr>
            <p:cNvPr id="51" name="Group 50"/>
            <p:cNvGrpSpPr/>
            <p:nvPr/>
          </p:nvGrpSpPr>
          <p:grpSpPr>
            <a:xfrm>
              <a:off x="2355273" y="3638102"/>
              <a:ext cx="997526" cy="1679169"/>
              <a:chOff x="2363588" y="4039982"/>
              <a:chExt cx="997526" cy="1679169"/>
            </a:xfrm>
          </p:grpSpPr>
          <p:sp>
            <p:nvSpPr>
              <p:cNvPr id="10" name="Rectangle 9"/>
              <p:cNvSpPr/>
              <p:nvPr/>
            </p:nvSpPr>
            <p:spPr>
              <a:xfrm>
                <a:off x="2363588" y="4039982"/>
                <a:ext cx="997526" cy="167916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36">
                  <a:defRPr/>
                </a:pPr>
                <a:r>
                  <a:rPr lang="en-US" sz="1600" kern="0" dirty="0">
                    <a:solidFill>
                      <a:prstClr val="white"/>
                    </a:solidFill>
                    <a:latin typeface="Calibri" panose="020F0502020204030204"/>
                  </a:rPr>
                  <a:t>VM </a:t>
                </a:r>
                <a:r>
                  <a:rPr lang="en-US" sz="1600" kern="0" dirty="0" err="1">
                    <a:solidFill>
                      <a:prstClr val="white"/>
                    </a:solidFill>
                    <a:latin typeface="Calibri" panose="020F0502020204030204"/>
                  </a:rPr>
                  <a:t>ScaleSets</a:t>
                </a:r>
                <a:endParaRPr lang="en-US" sz="1600" kern="0" dirty="0">
                  <a:solidFill>
                    <a:prstClr val="white"/>
                  </a:solidFill>
                  <a:latin typeface="Calibri" panose="020F0502020204030204"/>
                </a:endParaRPr>
              </a:p>
            </p:txBody>
          </p:sp>
          <p:sp>
            <p:nvSpPr>
              <p:cNvPr id="22" name="Rectangle 21"/>
              <p:cNvSpPr/>
              <p:nvPr/>
            </p:nvSpPr>
            <p:spPr>
              <a:xfrm>
                <a:off x="2400993" y="4650167"/>
                <a:ext cx="914400" cy="9858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36">
                  <a:defRPr/>
                </a:pPr>
                <a:r>
                  <a:rPr lang="en-US" sz="900" kern="0" dirty="0">
                    <a:solidFill>
                      <a:prstClr val="white"/>
                    </a:solidFill>
                    <a:latin typeface="Calibri" panose="020F0502020204030204"/>
                  </a:rPr>
                  <a:t>Scalable solutions</a:t>
                </a:r>
              </a:p>
            </p:txBody>
          </p:sp>
        </p:grpSp>
        <p:grpSp>
          <p:nvGrpSpPr>
            <p:cNvPr id="52" name="Group 51"/>
            <p:cNvGrpSpPr/>
            <p:nvPr/>
          </p:nvGrpSpPr>
          <p:grpSpPr>
            <a:xfrm>
              <a:off x="3447012" y="3638102"/>
              <a:ext cx="997526" cy="1679168"/>
              <a:chOff x="3455327" y="4039982"/>
              <a:chExt cx="997526" cy="1679168"/>
            </a:xfrm>
          </p:grpSpPr>
          <p:sp>
            <p:nvSpPr>
              <p:cNvPr id="11" name="Rectangle 10"/>
              <p:cNvSpPr/>
              <p:nvPr/>
            </p:nvSpPr>
            <p:spPr>
              <a:xfrm>
                <a:off x="3455327" y="4039982"/>
                <a:ext cx="997526" cy="167916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36">
                  <a:defRPr/>
                </a:pPr>
                <a:r>
                  <a:rPr lang="en-US" sz="1600" kern="0" dirty="0">
                    <a:solidFill>
                      <a:prstClr val="white"/>
                    </a:solidFill>
                    <a:latin typeface="Calibri" panose="020F0502020204030204"/>
                  </a:rPr>
                  <a:t>Container Service</a:t>
                </a:r>
              </a:p>
            </p:txBody>
          </p:sp>
          <p:sp>
            <p:nvSpPr>
              <p:cNvPr id="23" name="Rectangle 22"/>
              <p:cNvSpPr/>
              <p:nvPr/>
            </p:nvSpPr>
            <p:spPr>
              <a:xfrm>
                <a:off x="3496890" y="4650167"/>
                <a:ext cx="914400" cy="98586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36">
                  <a:defRPr/>
                </a:pPr>
                <a:r>
                  <a:rPr lang="en-US" sz="900" kern="0" dirty="0">
                    <a:solidFill>
                      <a:prstClr val="white"/>
                    </a:solidFill>
                    <a:latin typeface="Calibri" panose="020F0502020204030204"/>
                  </a:rPr>
                  <a:t>Scalable, orchestrated Docker images deployed into containers</a:t>
                </a:r>
              </a:p>
            </p:txBody>
          </p:sp>
        </p:grpSp>
      </p:grpSp>
      <p:grpSp>
        <p:nvGrpSpPr>
          <p:cNvPr id="3" name="Group 2"/>
          <p:cNvGrpSpPr/>
          <p:nvPr/>
        </p:nvGrpSpPr>
        <p:grpSpPr>
          <a:xfrm>
            <a:off x="1236461" y="2885684"/>
            <a:ext cx="9768823" cy="564772"/>
            <a:chOff x="1244017" y="3287479"/>
            <a:chExt cx="9770347" cy="564860"/>
          </a:xfrm>
        </p:grpSpPr>
        <p:sp>
          <p:nvSpPr>
            <p:cNvPr id="44" name="Left-Right Arrow 43"/>
            <p:cNvSpPr/>
            <p:nvPr/>
          </p:nvSpPr>
          <p:spPr>
            <a:xfrm>
              <a:off x="4645142" y="3287479"/>
              <a:ext cx="6369222" cy="564860"/>
            </a:xfrm>
            <a:prstGeom prst="leftRightArrow">
              <a:avLst>
                <a:gd name="adj1" fmla="val 58317"/>
                <a:gd name="adj2" fmla="val 52793"/>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36">
                <a:defRPr/>
              </a:pPr>
              <a:r>
                <a:rPr lang="en-US" sz="1600" kern="0" dirty="0">
                  <a:solidFill>
                    <a:prstClr val="black">
                      <a:lumMod val="65000"/>
                      <a:lumOff val="35000"/>
                    </a:prstClr>
                  </a:solidFill>
                  <a:latin typeface="Calibri" panose="020F0502020204030204"/>
                </a:rPr>
                <a:t>Differentiation               		Time to value</a:t>
              </a:r>
            </a:p>
          </p:txBody>
        </p:sp>
        <p:sp>
          <p:nvSpPr>
            <p:cNvPr id="64" name="Rectangle 63"/>
            <p:cNvSpPr/>
            <p:nvPr/>
          </p:nvSpPr>
          <p:spPr>
            <a:xfrm>
              <a:off x="1244017" y="3392022"/>
              <a:ext cx="3203524" cy="35577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36">
                <a:defRPr/>
              </a:pPr>
              <a:r>
                <a:rPr lang="en-US" sz="1600" kern="0" dirty="0">
                  <a:solidFill>
                    <a:prstClr val="black">
                      <a:lumMod val="65000"/>
                      <a:lumOff val="35000"/>
                    </a:prstClr>
                  </a:solidFill>
                  <a:latin typeface="Calibri" panose="020F0502020204030204"/>
                </a:rPr>
                <a:t>Existing App Investments</a:t>
              </a:r>
            </a:p>
          </p:txBody>
        </p:sp>
      </p:grpSp>
      <p:grpSp>
        <p:nvGrpSpPr>
          <p:cNvPr id="31" name="Group 30"/>
          <p:cNvGrpSpPr/>
          <p:nvPr/>
        </p:nvGrpSpPr>
        <p:grpSpPr>
          <a:xfrm>
            <a:off x="4637054" y="1966875"/>
            <a:ext cx="6515605" cy="3350096"/>
            <a:chOff x="4729223" y="2005799"/>
            <a:chExt cx="6646352" cy="3417322"/>
          </a:xfrm>
        </p:grpSpPr>
        <p:grpSp>
          <p:nvGrpSpPr>
            <p:cNvPr id="76" name="Group 75"/>
            <p:cNvGrpSpPr/>
            <p:nvPr/>
          </p:nvGrpSpPr>
          <p:grpSpPr>
            <a:xfrm>
              <a:off x="4729223" y="2005799"/>
              <a:ext cx="6646352" cy="3417322"/>
              <a:chOff x="4636828" y="1966649"/>
              <a:chExt cx="6516623" cy="3350621"/>
            </a:xfrm>
          </p:grpSpPr>
          <p:grpSp>
            <p:nvGrpSpPr>
              <p:cNvPr id="53" name="Group 52"/>
              <p:cNvGrpSpPr/>
              <p:nvPr/>
            </p:nvGrpSpPr>
            <p:grpSpPr>
              <a:xfrm>
                <a:off x="4636828" y="3638101"/>
                <a:ext cx="939755" cy="1679168"/>
                <a:chOff x="4645143" y="4039981"/>
                <a:chExt cx="939755" cy="1679168"/>
              </a:xfrm>
            </p:grpSpPr>
            <p:sp>
              <p:nvSpPr>
                <p:cNvPr id="20" name="Rectangle 19"/>
                <p:cNvSpPr/>
                <p:nvPr/>
              </p:nvSpPr>
              <p:spPr>
                <a:xfrm>
                  <a:off x="4645143" y="4039981"/>
                  <a:ext cx="939755" cy="1679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36">
                    <a:defRPr/>
                  </a:pPr>
                  <a:r>
                    <a:rPr lang="en-US" sz="1600" kern="0" dirty="0">
                      <a:solidFill>
                        <a:prstClr val="white"/>
                      </a:solidFill>
                      <a:latin typeface="Calibri" panose="020F0502020204030204"/>
                    </a:rPr>
                    <a:t>Batch</a:t>
                  </a:r>
                </a:p>
              </p:txBody>
            </p:sp>
            <p:sp>
              <p:nvSpPr>
                <p:cNvPr id="24" name="Rectangle 23"/>
                <p:cNvSpPr/>
                <p:nvPr/>
              </p:nvSpPr>
              <p:spPr>
                <a:xfrm>
                  <a:off x="4709565" y="4650166"/>
                  <a:ext cx="800796" cy="9858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36">
                    <a:defRPr/>
                  </a:pPr>
                  <a:r>
                    <a:rPr lang="en-US" sz="900" kern="0" dirty="0">
                      <a:solidFill>
                        <a:prstClr val="white"/>
                      </a:solidFill>
                      <a:latin typeface="Calibri" panose="020F0502020204030204"/>
                    </a:rPr>
                    <a:t>Custom High Performance Computing solutions</a:t>
                  </a:r>
                </a:p>
              </p:txBody>
            </p:sp>
          </p:grpSp>
          <p:grpSp>
            <p:nvGrpSpPr>
              <p:cNvPr id="58" name="Group 57"/>
              <p:cNvGrpSpPr/>
              <p:nvPr/>
            </p:nvGrpSpPr>
            <p:grpSpPr>
              <a:xfrm>
                <a:off x="5659001" y="3638101"/>
                <a:ext cx="861057" cy="1679168"/>
                <a:chOff x="5667316" y="4039981"/>
                <a:chExt cx="861057" cy="1679168"/>
              </a:xfrm>
            </p:grpSpPr>
            <p:sp>
              <p:nvSpPr>
                <p:cNvPr id="19" name="Rectangle 18"/>
                <p:cNvSpPr/>
                <p:nvPr/>
              </p:nvSpPr>
              <p:spPr>
                <a:xfrm>
                  <a:off x="5667316" y="4039981"/>
                  <a:ext cx="861057" cy="1679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36">
                    <a:defRPr/>
                  </a:pPr>
                  <a:r>
                    <a:rPr lang="en-US" sz="1372" kern="0" dirty="0">
                      <a:solidFill>
                        <a:prstClr val="white"/>
                      </a:solidFill>
                      <a:latin typeface="Calibri" panose="020F0502020204030204"/>
                    </a:rPr>
                    <a:t>Open </a:t>
                  </a:r>
                  <a:r>
                    <a:rPr lang="en-US" sz="1372" kern="0">
                      <a:solidFill>
                        <a:prstClr val="white"/>
                      </a:solidFill>
                      <a:latin typeface="Calibri" panose="020F0502020204030204"/>
                    </a:rPr>
                    <a:t>Source PaaS</a:t>
                  </a:r>
                  <a:endParaRPr lang="en-US" sz="1765" kern="0" dirty="0">
                    <a:solidFill>
                      <a:prstClr val="white"/>
                    </a:solidFill>
                    <a:latin typeface="Calibri" panose="020F0502020204030204"/>
                  </a:endParaRPr>
                </a:p>
              </p:txBody>
            </p:sp>
            <p:sp>
              <p:nvSpPr>
                <p:cNvPr id="25" name="Rectangle 24"/>
                <p:cNvSpPr/>
                <p:nvPr/>
              </p:nvSpPr>
              <p:spPr>
                <a:xfrm>
                  <a:off x="5710955" y="4845248"/>
                  <a:ext cx="758534" cy="79078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36">
                    <a:defRPr/>
                  </a:pPr>
                  <a:r>
                    <a:rPr lang="en-US" sz="900" kern="0" dirty="0">
                      <a:solidFill>
                        <a:prstClr val="white"/>
                      </a:solidFill>
                      <a:latin typeface="Calibri" panose="020F0502020204030204"/>
                    </a:rPr>
                    <a:t>Cloud Foundry,</a:t>
                  </a:r>
                </a:p>
                <a:p>
                  <a:pPr algn="ctr" defTabSz="914236">
                    <a:defRPr/>
                  </a:pPr>
                  <a:r>
                    <a:rPr lang="en-US" sz="900" kern="0" dirty="0">
                      <a:solidFill>
                        <a:prstClr val="white"/>
                      </a:solidFill>
                      <a:latin typeface="Calibri" panose="020F0502020204030204"/>
                    </a:rPr>
                    <a:t>Open Shift</a:t>
                  </a:r>
                </a:p>
              </p:txBody>
            </p:sp>
          </p:grpSp>
          <p:grpSp>
            <p:nvGrpSpPr>
              <p:cNvPr id="59" name="Group 58"/>
              <p:cNvGrpSpPr/>
              <p:nvPr/>
            </p:nvGrpSpPr>
            <p:grpSpPr>
              <a:xfrm>
                <a:off x="6605464" y="3638101"/>
                <a:ext cx="982280" cy="1679168"/>
                <a:chOff x="6613779" y="4039981"/>
                <a:chExt cx="982280" cy="1679168"/>
              </a:xfrm>
            </p:grpSpPr>
            <p:sp>
              <p:nvSpPr>
                <p:cNvPr id="18" name="Rectangle 17"/>
                <p:cNvSpPr/>
                <p:nvPr/>
              </p:nvSpPr>
              <p:spPr>
                <a:xfrm>
                  <a:off x="6613779" y="4039981"/>
                  <a:ext cx="982280" cy="167916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36">
                    <a:defRPr/>
                  </a:pPr>
                  <a:r>
                    <a:rPr lang="en-US" sz="1600" kern="0" dirty="0">
                      <a:solidFill>
                        <a:prstClr val="white"/>
                      </a:solidFill>
                      <a:latin typeface="Calibri" panose="020F0502020204030204"/>
                    </a:rPr>
                    <a:t>Service Fabric</a:t>
                  </a:r>
                </a:p>
              </p:txBody>
            </p:sp>
            <p:sp>
              <p:nvSpPr>
                <p:cNvPr id="26" name="Rectangle 25"/>
                <p:cNvSpPr/>
                <p:nvPr/>
              </p:nvSpPr>
              <p:spPr>
                <a:xfrm>
                  <a:off x="6681659" y="4650166"/>
                  <a:ext cx="854227" cy="98586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36">
                    <a:defRPr/>
                  </a:pPr>
                  <a:r>
                    <a:rPr lang="en-US" sz="900" kern="0" dirty="0">
                      <a:solidFill>
                        <a:prstClr val="white"/>
                      </a:solidFill>
                      <a:latin typeface="Calibri" panose="020F0502020204030204"/>
                    </a:rPr>
                    <a:t>Custom </a:t>
                  </a:r>
                  <a:r>
                    <a:rPr lang="en-US" sz="900" kern="0" dirty="0" err="1">
                      <a:solidFill>
                        <a:prstClr val="white"/>
                      </a:solidFill>
                      <a:latin typeface="Calibri" panose="020F0502020204030204"/>
                    </a:rPr>
                    <a:t>Microservice</a:t>
                  </a:r>
                  <a:r>
                    <a:rPr lang="en-US" sz="900" kern="0" dirty="0">
                      <a:solidFill>
                        <a:prstClr val="white"/>
                      </a:solidFill>
                      <a:latin typeface="Calibri" panose="020F0502020204030204"/>
                    </a:rPr>
                    <a:t>-based stateless and </a:t>
                  </a:r>
                  <a:r>
                    <a:rPr lang="en-US" sz="900" kern="0" dirty="0" err="1">
                      <a:solidFill>
                        <a:prstClr val="white"/>
                      </a:solidFill>
                      <a:latin typeface="Calibri" panose="020F0502020204030204"/>
                    </a:rPr>
                    <a:t>stateful</a:t>
                  </a:r>
                  <a:r>
                    <a:rPr lang="en-US" sz="900" kern="0" dirty="0">
                      <a:solidFill>
                        <a:prstClr val="white"/>
                      </a:solidFill>
                      <a:latin typeface="Calibri" panose="020F0502020204030204"/>
                    </a:rPr>
                    <a:t> solutions</a:t>
                  </a:r>
                </a:p>
              </p:txBody>
            </p:sp>
          </p:grpSp>
          <p:grpSp>
            <p:nvGrpSpPr>
              <p:cNvPr id="62" name="Group 61"/>
              <p:cNvGrpSpPr/>
              <p:nvPr/>
            </p:nvGrpSpPr>
            <p:grpSpPr>
              <a:xfrm>
                <a:off x="10226700" y="3629789"/>
                <a:ext cx="926751" cy="1679168"/>
                <a:chOff x="10235015" y="4031669"/>
                <a:chExt cx="926751" cy="1679168"/>
              </a:xfrm>
            </p:grpSpPr>
            <p:sp>
              <p:nvSpPr>
                <p:cNvPr id="14" name="Rectangle 13"/>
                <p:cNvSpPr/>
                <p:nvPr/>
              </p:nvSpPr>
              <p:spPr>
                <a:xfrm>
                  <a:off x="10235015" y="4031669"/>
                  <a:ext cx="926751" cy="167916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36">
                    <a:defRPr/>
                  </a:pPr>
                  <a:r>
                    <a:rPr lang="en-US" sz="1600" kern="0" dirty="0">
                      <a:solidFill>
                        <a:prstClr val="white"/>
                      </a:solidFill>
                      <a:latin typeface="Calibri" panose="020F0502020204030204"/>
                    </a:rPr>
                    <a:t>Power Apps</a:t>
                  </a:r>
                </a:p>
              </p:txBody>
            </p:sp>
            <p:sp>
              <p:nvSpPr>
                <p:cNvPr id="29" name="Rectangle 28"/>
                <p:cNvSpPr/>
                <p:nvPr/>
              </p:nvSpPr>
              <p:spPr>
                <a:xfrm>
                  <a:off x="10291157" y="4634344"/>
                  <a:ext cx="828450" cy="98586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36">
                    <a:defRPr/>
                  </a:pPr>
                  <a:r>
                    <a:rPr lang="en-US" sz="900" kern="0" dirty="0">
                      <a:solidFill>
                        <a:prstClr val="white"/>
                      </a:solidFill>
                      <a:latin typeface="Calibri" panose="020F0502020204030204"/>
                    </a:rPr>
                    <a:t>Graphical design mobile solutions</a:t>
                  </a:r>
                </a:p>
              </p:txBody>
            </p:sp>
          </p:grpSp>
          <p:grpSp>
            <p:nvGrpSpPr>
              <p:cNvPr id="75" name="Group 74"/>
              <p:cNvGrpSpPr/>
              <p:nvPr/>
            </p:nvGrpSpPr>
            <p:grpSpPr>
              <a:xfrm>
                <a:off x="7641441" y="3638102"/>
                <a:ext cx="2535622" cy="1679168"/>
                <a:chOff x="7641441" y="3638102"/>
                <a:chExt cx="2535622" cy="1679168"/>
              </a:xfrm>
            </p:grpSpPr>
            <p:sp>
              <p:nvSpPr>
                <p:cNvPr id="17" name="Rectangle 16"/>
                <p:cNvSpPr/>
                <p:nvPr/>
              </p:nvSpPr>
              <p:spPr>
                <a:xfrm>
                  <a:off x="7641441" y="3638102"/>
                  <a:ext cx="2535622" cy="16791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36">
                    <a:defRPr/>
                  </a:pPr>
                  <a:r>
                    <a:rPr lang="en-US" sz="1600" kern="0" dirty="0">
                      <a:solidFill>
                        <a:prstClr val="white"/>
                      </a:solidFill>
                      <a:latin typeface="Calibri" panose="020F0502020204030204"/>
                    </a:rPr>
                    <a:t>App Service</a:t>
                  </a:r>
                </a:p>
              </p:txBody>
            </p:sp>
            <p:sp>
              <p:nvSpPr>
                <p:cNvPr id="27" name="Rectangle 26"/>
                <p:cNvSpPr/>
                <p:nvPr/>
              </p:nvSpPr>
              <p:spPr>
                <a:xfrm>
                  <a:off x="8472807" y="4348685"/>
                  <a:ext cx="996297" cy="80453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36">
                    <a:defRPr/>
                  </a:pPr>
                  <a:r>
                    <a:rPr lang="en-US" sz="900" kern="0" dirty="0">
                      <a:solidFill>
                        <a:prstClr val="white"/>
                      </a:solidFill>
                      <a:latin typeface="Calibri" panose="020F0502020204030204"/>
                    </a:rPr>
                    <a:t>Template based rapid development web, mobile and API solutions</a:t>
                  </a:r>
                </a:p>
              </p:txBody>
            </p:sp>
            <p:sp>
              <p:nvSpPr>
                <p:cNvPr id="28" name="Rectangle 27"/>
                <p:cNvSpPr/>
                <p:nvPr/>
              </p:nvSpPr>
              <p:spPr>
                <a:xfrm>
                  <a:off x="9351174" y="4348685"/>
                  <a:ext cx="809980" cy="80453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36">
                    <a:defRPr/>
                  </a:pPr>
                  <a:r>
                    <a:rPr lang="en-US" sz="900" kern="0" dirty="0">
                      <a:solidFill>
                        <a:prstClr val="white"/>
                      </a:solidFill>
                      <a:latin typeface="Calibri" panose="020F0502020204030204"/>
                    </a:rPr>
                    <a:t>Orchestrated workflow based integration solutions</a:t>
                  </a:r>
                </a:p>
              </p:txBody>
            </p:sp>
            <p:sp>
              <p:nvSpPr>
                <p:cNvPr id="12" name="Rectangle 11"/>
                <p:cNvSpPr/>
                <p:nvPr/>
              </p:nvSpPr>
              <p:spPr>
                <a:xfrm>
                  <a:off x="9529070" y="3979738"/>
                  <a:ext cx="508480" cy="280722"/>
                </a:xfrm>
                <a:prstGeom prst="rect">
                  <a:avLst/>
                </a:prstGeom>
              </p:spPr>
              <p:txBody>
                <a:bodyPr wrap="none">
                  <a:spAutoFit/>
                </a:bodyPr>
                <a:lstStyle/>
                <a:p>
                  <a:pPr algn="ctr" defTabSz="914236">
                    <a:defRPr/>
                  </a:pPr>
                  <a:r>
                    <a:rPr lang="en-US" sz="1200" kern="0" dirty="0">
                      <a:solidFill>
                        <a:prstClr val="white"/>
                      </a:solidFill>
                      <a:latin typeface="Calibri" panose="020F0502020204030204"/>
                    </a:rPr>
                    <a:t>Logic</a:t>
                  </a:r>
                  <a:endParaRPr lang="en-US" kern="0" dirty="0">
                    <a:solidFill>
                      <a:prstClr val="white"/>
                    </a:solidFill>
                    <a:latin typeface="Calibri" panose="020F0502020204030204"/>
                  </a:endParaRPr>
                </a:p>
              </p:txBody>
            </p:sp>
            <p:sp>
              <p:nvSpPr>
                <p:cNvPr id="68" name="Rectangle 67"/>
                <p:cNvSpPr/>
                <p:nvPr/>
              </p:nvSpPr>
              <p:spPr>
                <a:xfrm>
                  <a:off x="8472807" y="3974259"/>
                  <a:ext cx="949522" cy="469110"/>
                </a:xfrm>
                <a:prstGeom prst="rect">
                  <a:avLst/>
                </a:prstGeom>
              </p:spPr>
              <p:txBody>
                <a:bodyPr wrap="square">
                  <a:spAutoFit/>
                </a:bodyPr>
                <a:lstStyle/>
                <a:p>
                  <a:pPr algn="ctr" defTabSz="914236">
                    <a:defRPr/>
                  </a:pPr>
                  <a:r>
                    <a:rPr lang="en-US" sz="1200" kern="0" dirty="0">
                      <a:solidFill>
                        <a:prstClr val="white"/>
                      </a:solidFill>
                      <a:latin typeface="Calibri" panose="020F0502020204030204"/>
                    </a:rPr>
                    <a:t>Web/Mob/API</a:t>
                  </a:r>
                  <a:endParaRPr lang="en-US" kern="0" dirty="0">
                    <a:solidFill>
                      <a:prstClr val="white"/>
                    </a:solidFill>
                    <a:latin typeface="Calibri" panose="020F0502020204030204"/>
                  </a:endParaRPr>
                </a:p>
              </p:txBody>
            </p:sp>
          </p:grpSp>
          <p:sp>
            <p:nvSpPr>
              <p:cNvPr id="71" name="Down Arrow 70"/>
              <p:cNvSpPr/>
              <p:nvPr/>
            </p:nvSpPr>
            <p:spPr>
              <a:xfrm>
                <a:off x="6133486" y="1966649"/>
                <a:ext cx="1417272" cy="1023493"/>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36">
                  <a:defRPr/>
                </a:pPr>
                <a:endParaRPr lang="en-US" kern="0">
                  <a:solidFill>
                    <a:sysClr val="windowText" lastClr="000000"/>
                  </a:solidFill>
                  <a:latin typeface="Calibri" panose="020F0502020204030204"/>
                </a:endParaRPr>
              </a:p>
            </p:txBody>
          </p:sp>
          <p:sp>
            <p:nvSpPr>
              <p:cNvPr id="72" name="Down Arrow 71"/>
              <p:cNvSpPr/>
              <p:nvPr/>
            </p:nvSpPr>
            <p:spPr>
              <a:xfrm>
                <a:off x="9520311" y="1978146"/>
                <a:ext cx="1417272" cy="1011563"/>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36">
                  <a:defRPr/>
                </a:pPr>
                <a:endParaRPr lang="en-US" kern="0">
                  <a:solidFill>
                    <a:sysClr val="windowText" lastClr="000000"/>
                  </a:solidFill>
                  <a:latin typeface="Calibri" panose="020F0502020204030204"/>
                </a:endParaRPr>
              </a:p>
            </p:txBody>
          </p:sp>
        </p:grpSp>
        <p:sp>
          <p:nvSpPr>
            <p:cNvPr id="15" name="Rectangle 14"/>
            <p:cNvSpPr/>
            <p:nvPr/>
          </p:nvSpPr>
          <p:spPr>
            <a:xfrm>
              <a:off x="7888032" y="4053377"/>
              <a:ext cx="802743" cy="1284970"/>
            </a:xfrm>
            <a:prstGeom prst="rect">
              <a:avLst/>
            </a:prstGeom>
            <a:noFill/>
            <a:ln>
              <a:solidFill>
                <a:srgbClr val="94B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97">
                <a:defRPr/>
              </a:pPr>
              <a:endParaRPr lang="en-US" sz="1765" kern="0">
                <a:solidFill>
                  <a:sysClr val="windowText" lastClr="000000"/>
                </a:solidFill>
                <a:latin typeface="Calibri" panose="020F0502020204030204"/>
              </a:endParaRPr>
            </a:p>
          </p:txBody>
        </p:sp>
        <p:sp>
          <p:nvSpPr>
            <p:cNvPr id="55" name="Rectangle 54"/>
            <p:cNvSpPr/>
            <p:nvPr/>
          </p:nvSpPr>
          <p:spPr>
            <a:xfrm>
              <a:off x="7920595" y="4425325"/>
              <a:ext cx="730505" cy="82055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236">
                <a:defRPr/>
              </a:pPr>
              <a:r>
                <a:rPr lang="en-US" sz="784" kern="0" dirty="0">
                  <a:solidFill>
                    <a:prstClr val="white"/>
                  </a:solidFill>
                  <a:latin typeface="Calibri" panose="020F0502020204030204"/>
                </a:rPr>
                <a:t>All the goodness of App Service in a dedicated environment</a:t>
              </a:r>
            </a:p>
          </p:txBody>
        </p:sp>
        <p:sp>
          <p:nvSpPr>
            <p:cNvPr id="56" name="Rectangle 55"/>
            <p:cNvSpPr/>
            <p:nvPr/>
          </p:nvSpPr>
          <p:spPr>
            <a:xfrm>
              <a:off x="7814872" y="4085214"/>
              <a:ext cx="941952" cy="253920"/>
            </a:xfrm>
            <a:prstGeom prst="rect">
              <a:avLst/>
            </a:prstGeom>
          </p:spPr>
          <p:txBody>
            <a:bodyPr wrap="square">
              <a:spAutoFit/>
            </a:bodyPr>
            <a:lstStyle/>
            <a:p>
              <a:pPr algn="ctr" defTabSz="914236">
                <a:defRPr/>
              </a:pPr>
              <a:r>
                <a:rPr lang="en-US" sz="1029" kern="0" dirty="0">
                  <a:solidFill>
                    <a:prstClr val="white"/>
                  </a:solidFill>
                  <a:latin typeface="Calibri" panose="020F0502020204030204"/>
                </a:rPr>
                <a:t>Environments</a:t>
              </a:r>
              <a:endParaRPr lang="en-US" sz="1372" kern="0" dirty="0">
                <a:solidFill>
                  <a:prstClr val="white"/>
                </a:solidFill>
                <a:latin typeface="Calibri" panose="020F0502020204030204"/>
              </a:endParaRPr>
            </a:p>
          </p:txBody>
        </p:sp>
      </p:grpSp>
      <p:sp>
        <p:nvSpPr>
          <p:cNvPr id="34" name="Cím 33"/>
          <p:cNvSpPr>
            <a:spLocks noGrp="1"/>
          </p:cNvSpPr>
          <p:nvPr>
            <p:ph type="title"/>
          </p:nvPr>
        </p:nvSpPr>
        <p:spPr/>
        <p:txBody>
          <a:bodyPr/>
          <a:lstStyle/>
          <a:p>
            <a:r>
              <a:rPr lang="hu-HU" dirty="0"/>
              <a:t>The Azure </a:t>
            </a:r>
            <a:r>
              <a:rPr lang="hu-HU" dirty="0" err="1"/>
              <a:t>Application</a:t>
            </a:r>
            <a:r>
              <a:rPr lang="hu-HU" dirty="0"/>
              <a:t> Platform</a:t>
            </a:r>
          </a:p>
        </p:txBody>
      </p:sp>
    </p:spTree>
    <p:extLst>
      <p:ext uri="{BB962C8B-B14F-4D97-AF65-F5344CB8AC3E}">
        <p14:creationId xmlns:p14="http://schemas.microsoft.com/office/powerpoint/2010/main" val="8888652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t>Felhő szolgáltatások (Microsoft Azure)</a:t>
            </a:r>
          </a:p>
        </p:txBody>
      </p:sp>
      <p:pic>
        <p:nvPicPr>
          <p:cNvPr id="5" name="Kép 4"/>
          <p:cNvPicPr>
            <a:picLocks noChangeAspect="1"/>
          </p:cNvPicPr>
          <p:nvPr/>
        </p:nvPicPr>
        <p:blipFill>
          <a:blip r:embed="rId3"/>
          <a:stretch>
            <a:fillRect/>
          </a:stretch>
        </p:blipFill>
        <p:spPr>
          <a:xfrm>
            <a:off x="128735" y="914400"/>
            <a:ext cx="11934825" cy="5943600"/>
          </a:xfrm>
          <a:prstGeom prst="rect">
            <a:avLst/>
          </a:prstGeom>
        </p:spPr>
      </p:pic>
      <p:sp>
        <p:nvSpPr>
          <p:cNvPr id="6" name="Szövegdoboz 5"/>
          <p:cNvSpPr txBox="1"/>
          <p:nvPr/>
        </p:nvSpPr>
        <p:spPr>
          <a:xfrm>
            <a:off x="4188915" y="914400"/>
            <a:ext cx="3005759" cy="572464"/>
          </a:xfrm>
          <a:prstGeom prst="rect">
            <a:avLst/>
          </a:prstGeom>
          <a:noFill/>
        </p:spPr>
        <p:txBody>
          <a:bodyPr wrap="none" lIns="182880" tIns="146304" rIns="182880" bIns="146304" rtlCol="0">
            <a:spAutoFit/>
          </a:bodyPr>
          <a:lstStyle/>
          <a:p>
            <a:pPr>
              <a:lnSpc>
                <a:spcPct val="90000"/>
              </a:lnSpc>
              <a:spcAft>
                <a:spcPts val="600"/>
              </a:spcAft>
            </a:pPr>
            <a:r>
              <a:rPr lang="hu-HU" sz="2000" dirty="0"/>
              <a:t>Platform szolgáltatások</a:t>
            </a:r>
          </a:p>
        </p:txBody>
      </p:sp>
      <p:sp>
        <p:nvSpPr>
          <p:cNvPr id="8" name="Szövegdoboz 7"/>
          <p:cNvSpPr txBox="1"/>
          <p:nvPr/>
        </p:nvSpPr>
        <p:spPr>
          <a:xfrm>
            <a:off x="3909126" y="5350473"/>
            <a:ext cx="3565335" cy="572464"/>
          </a:xfrm>
          <a:prstGeom prst="rect">
            <a:avLst/>
          </a:prstGeom>
          <a:noFill/>
        </p:spPr>
        <p:txBody>
          <a:bodyPr wrap="none" lIns="182880" tIns="146304" rIns="182880" bIns="146304" rtlCol="0">
            <a:spAutoFit/>
          </a:bodyPr>
          <a:lstStyle/>
          <a:p>
            <a:pPr>
              <a:lnSpc>
                <a:spcPct val="90000"/>
              </a:lnSpc>
              <a:spcAft>
                <a:spcPts val="600"/>
              </a:spcAft>
            </a:pPr>
            <a:r>
              <a:rPr lang="hu-HU" sz="2000" dirty="0"/>
              <a:t>Infrastruktúra szolgáltatások</a:t>
            </a:r>
          </a:p>
        </p:txBody>
      </p:sp>
      <p:sp>
        <p:nvSpPr>
          <p:cNvPr id="9" name="Téglalap 8"/>
          <p:cNvSpPr/>
          <p:nvPr/>
        </p:nvSpPr>
        <p:spPr bwMode="auto">
          <a:xfrm>
            <a:off x="2040835" y="1394792"/>
            <a:ext cx="2120347" cy="1427921"/>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églalap 9"/>
          <p:cNvSpPr/>
          <p:nvPr/>
        </p:nvSpPr>
        <p:spPr bwMode="auto">
          <a:xfrm>
            <a:off x="300221" y="5897217"/>
            <a:ext cx="2469483" cy="881177"/>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églalap 10"/>
          <p:cNvSpPr/>
          <p:nvPr/>
        </p:nvSpPr>
        <p:spPr bwMode="auto">
          <a:xfrm>
            <a:off x="300222" y="1362605"/>
            <a:ext cx="1594840" cy="4044282"/>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églalap 11"/>
          <p:cNvSpPr/>
          <p:nvPr/>
        </p:nvSpPr>
        <p:spPr bwMode="auto">
          <a:xfrm>
            <a:off x="4306954" y="1362605"/>
            <a:ext cx="3604593" cy="1460108"/>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églalap 12"/>
          <p:cNvSpPr/>
          <p:nvPr/>
        </p:nvSpPr>
        <p:spPr bwMode="auto">
          <a:xfrm>
            <a:off x="8057320" y="1365226"/>
            <a:ext cx="2199864" cy="1460108"/>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églalap 13"/>
          <p:cNvSpPr/>
          <p:nvPr/>
        </p:nvSpPr>
        <p:spPr bwMode="auto">
          <a:xfrm>
            <a:off x="7586866" y="2975365"/>
            <a:ext cx="2670317" cy="2431522"/>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églalap 14"/>
          <p:cNvSpPr/>
          <p:nvPr/>
        </p:nvSpPr>
        <p:spPr bwMode="auto">
          <a:xfrm>
            <a:off x="4677013" y="2975365"/>
            <a:ext cx="2704448" cy="2431522"/>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églalap 15"/>
          <p:cNvSpPr/>
          <p:nvPr/>
        </p:nvSpPr>
        <p:spPr bwMode="auto">
          <a:xfrm>
            <a:off x="2040835" y="2971456"/>
            <a:ext cx="2430773" cy="1443954"/>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églalap 16"/>
          <p:cNvSpPr/>
          <p:nvPr/>
        </p:nvSpPr>
        <p:spPr bwMode="auto">
          <a:xfrm>
            <a:off x="2040835" y="4517124"/>
            <a:ext cx="2430773" cy="889763"/>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églalap 17"/>
          <p:cNvSpPr/>
          <p:nvPr/>
        </p:nvSpPr>
        <p:spPr bwMode="auto">
          <a:xfrm>
            <a:off x="10402957" y="1362605"/>
            <a:ext cx="1510486" cy="4044282"/>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églalap 19"/>
          <p:cNvSpPr/>
          <p:nvPr/>
        </p:nvSpPr>
        <p:spPr bwMode="auto">
          <a:xfrm>
            <a:off x="2914330" y="5896432"/>
            <a:ext cx="2785247" cy="881177"/>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églalap 20"/>
          <p:cNvSpPr/>
          <p:nvPr/>
        </p:nvSpPr>
        <p:spPr bwMode="auto">
          <a:xfrm>
            <a:off x="5832093" y="5896431"/>
            <a:ext cx="6081350" cy="881177"/>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434185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9"/>
                                        </p:tgtEl>
                                      </p:cBhvr>
                                    </p:animEffect>
                                    <p:set>
                                      <p:cBhvr>
                                        <p:cTn id="19" dur="1" fill="hold">
                                          <p:stCondLst>
                                            <p:cond delay="499"/>
                                          </p:stCondLst>
                                        </p:cTn>
                                        <p:tgtEl>
                                          <p:spTgt spid="9"/>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1000" fill="hold"/>
                                        <p:tgtEl>
                                          <p:spTgt spid="12"/>
                                        </p:tgtEl>
                                        <p:attrNameLst>
                                          <p:attrName>ppt_w</p:attrName>
                                        </p:attrNameLst>
                                      </p:cBhvr>
                                      <p:tavLst>
                                        <p:tav tm="0">
                                          <p:val>
                                            <p:fltVal val="0"/>
                                          </p:val>
                                        </p:tav>
                                        <p:tav tm="100000">
                                          <p:val>
                                            <p:strVal val="#ppt_w"/>
                                          </p:val>
                                        </p:tav>
                                      </p:tavLst>
                                    </p:anim>
                                    <p:anim calcmode="lin" valueType="num">
                                      <p:cBhvr>
                                        <p:cTn id="28" dur="1000" fill="hold"/>
                                        <p:tgtEl>
                                          <p:spTgt spid="12"/>
                                        </p:tgtEl>
                                        <p:attrNameLst>
                                          <p:attrName>ppt_h</p:attrName>
                                        </p:attrNameLst>
                                      </p:cBhvr>
                                      <p:tavLst>
                                        <p:tav tm="0">
                                          <p:val>
                                            <p:fltVal val="0"/>
                                          </p:val>
                                        </p:tav>
                                        <p:tav tm="100000">
                                          <p:val>
                                            <p:strVal val="#ppt_h"/>
                                          </p:val>
                                        </p:tav>
                                      </p:tavLst>
                                    </p:anim>
                                    <p:anim calcmode="lin" valueType="num">
                                      <p:cBhvr>
                                        <p:cTn id="29" dur="1000" fill="hold"/>
                                        <p:tgtEl>
                                          <p:spTgt spid="12"/>
                                        </p:tgtEl>
                                        <p:attrNameLst>
                                          <p:attrName>style.rotation</p:attrName>
                                        </p:attrNameLst>
                                      </p:cBhvr>
                                      <p:tavLst>
                                        <p:tav tm="0">
                                          <p:val>
                                            <p:fltVal val="90"/>
                                          </p:val>
                                        </p:tav>
                                        <p:tav tm="100000">
                                          <p:val>
                                            <p:fltVal val="0"/>
                                          </p:val>
                                        </p:tav>
                                      </p:tavLst>
                                    </p:anim>
                                    <p:animEffect transition="in" filter="fade">
                                      <p:cBhvr>
                                        <p:cTn id="30" dur="1000"/>
                                        <p:tgtEl>
                                          <p:spTgt spid="12"/>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p:cTn id="33" dur="1000" fill="hold"/>
                                        <p:tgtEl>
                                          <p:spTgt spid="17"/>
                                        </p:tgtEl>
                                        <p:attrNameLst>
                                          <p:attrName>ppt_w</p:attrName>
                                        </p:attrNameLst>
                                      </p:cBhvr>
                                      <p:tavLst>
                                        <p:tav tm="0">
                                          <p:val>
                                            <p:fltVal val="0"/>
                                          </p:val>
                                        </p:tav>
                                        <p:tav tm="100000">
                                          <p:val>
                                            <p:strVal val="#ppt_w"/>
                                          </p:val>
                                        </p:tav>
                                      </p:tavLst>
                                    </p:anim>
                                    <p:anim calcmode="lin" valueType="num">
                                      <p:cBhvr>
                                        <p:cTn id="34" dur="1000" fill="hold"/>
                                        <p:tgtEl>
                                          <p:spTgt spid="17"/>
                                        </p:tgtEl>
                                        <p:attrNameLst>
                                          <p:attrName>ppt_h</p:attrName>
                                        </p:attrNameLst>
                                      </p:cBhvr>
                                      <p:tavLst>
                                        <p:tav tm="0">
                                          <p:val>
                                            <p:fltVal val="0"/>
                                          </p:val>
                                        </p:tav>
                                        <p:tav tm="100000">
                                          <p:val>
                                            <p:strVal val="#ppt_h"/>
                                          </p:val>
                                        </p:tav>
                                      </p:tavLst>
                                    </p:anim>
                                    <p:anim calcmode="lin" valueType="num">
                                      <p:cBhvr>
                                        <p:cTn id="35" dur="1000" fill="hold"/>
                                        <p:tgtEl>
                                          <p:spTgt spid="17"/>
                                        </p:tgtEl>
                                        <p:attrNameLst>
                                          <p:attrName>style.rotation</p:attrName>
                                        </p:attrNameLst>
                                      </p:cBhvr>
                                      <p:tavLst>
                                        <p:tav tm="0">
                                          <p:val>
                                            <p:fltVal val="90"/>
                                          </p:val>
                                        </p:tav>
                                        <p:tav tm="100000">
                                          <p:val>
                                            <p:fltVal val="0"/>
                                          </p:val>
                                        </p:tav>
                                      </p:tavLst>
                                    </p:anim>
                                    <p:animEffect transition="in" filter="fade">
                                      <p:cBhvr>
                                        <p:cTn id="36" dur="1000"/>
                                        <p:tgtEl>
                                          <p:spTgt spid="17"/>
                                        </p:tgtEl>
                                      </p:cBhvr>
                                    </p:animEffect>
                                  </p:childTnLst>
                                </p:cTn>
                              </p:par>
                              <p:par>
                                <p:cTn id="37" presetID="3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p:cTn id="39" dur="1000" fill="hold"/>
                                        <p:tgtEl>
                                          <p:spTgt spid="15"/>
                                        </p:tgtEl>
                                        <p:attrNameLst>
                                          <p:attrName>ppt_w</p:attrName>
                                        </p:attrNameLst>
                                      </p:cBhvr>
                                      <p:tavLst>
                                        <p:tav tm="0">
                                          <p:val>
                                            <p:fltVal val="0"/>
                                          </p:val>
                                        </p:tav>
                                        <p:tav tm="100000">
                                          <p:val>
                                            <p:strVal val="#ppt_w"/>
                                          </p:val>
                                        </p:tav>
                                      </p:tavLst>
                                    </p:anim>
                                    <p:anim calcmode="lin" valueType="num">
                                      <p:cBhvr>
                                        <p:cTn id="40" dur="1000" fill="hold"/>
                                        <p:tgtEl>
                                          <p:spTgt spid="15"/>
                                        </p:tgtEl>
                                        <p:attrNameLst>
                                          <p:attrName>ppt_h</p:attrName>
                                        </p:attrNameLst>
                                      </p:cBhvr>
                                      <p:tavLst>
                                        <p:tav tm="0">
                                          <p:val>
                                            <p:fltVal val="0"/>
                                          </p:val>
                                        </p:tav>
                                        <p:tav tm="100000">
                                          <p:val>
                                            <p:strVal val="#ppt_h"/>
                                          </p:val>
                                        </p:tav>
                                      </p:tavLst>
                                    </p:anim>
                                    <p:anim calcmode="lin" valueType="num">
                                      <p:cBhvr>
                                        <p:cTn id="41" dur="1000" fill="hold"/>
                                        <p:tgtEl>
                                          <p:spTgt spid="15"/>
                                        </p:tgtEl>
                                        <p:attrNameLst>
                                          <p:attrName>style.rotation</p:attrName>
                                        </p:attrNameLst>
                                      </p:cBhvr>
                                      <p:tavLst>
                                        <p:tav tm="0">
                                          <p:val>
                                            <p:fltVal val="90"/>
                                          </p:val>
                                        </p:tav>
                                        <p:tav tm="100000">
                                          <p:val>
                                            <p:fltVal val="0"/>
                                          </p:val>
                                        </p:tav>
                                      </p:tavLst>
                                    </p:anim>
                                    <p:animEffect transition="in" filter="fade">
                                      <p:cBhvr>
                                        <p:cTn id="42" dur="1000"/>
                                        <p:tgtEl>
                                          <p:spTgt spid="15"/>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p:cTn id="45" dur="1000" fill="hold"/>
                                        <p:tgtEl>
                                          <p:spTgt spid="16"/>
                                        </p:tgtEl>
                                        <p:attrNameLst>
                                          <p:attrName>ppt_w</p:attrName>
                                        </p:attrNameLst>
                                      </p:cBhvr>
                                      <p:tavLst>
                                        <p:tav tm="0">
                                          <p:val>
                                            <p:fltVal val="0"/>
                                          </p:val>
                                        </p:tav>
                                        <p:tav tm="100000">
                                          <p:val>
                                            <p:strVal val="#ppt_w"/>
                                          </p:val>
                                        </p:tav>
                                      </p:tavLst>
                                    </p:anim>
                                    <p:anim calcmode="lin" valueType="num">
                                      <p:cBhvr>
                                        <p:cTn id="46" dur="1000" fill="hold"/>
                                        <p:tgtEl>
                                          <p:spTgt spid="16"/>
                                        </p:tgtEl>
                                        <p:attrNameLst>
                                          <p:attrName>ppt_h</p:attrName>
                                        </p:attrNameLst>
                                      </p:cBhvr>
                                      <p:tavLst>
                                        <p:tav tm="0">
                                          <p:val>
                                            <p:fltVal val="0"/>
                                          </p:val>
                                        </p:tav>
                                        <p:tav tm="100000">
                                          <p:val>
                                            <p:strVal val="#ppt_h"/>
                                          </p:val>
                                        </p:tav>
                                      </p:tavLst>
                                    </p:anim>
                                    <p:anim calcmode="lin" valueType="num">
                                      <p:cBhvr>
                                        <p:cTn id="47" dur="1000" fill="hold"/>
                                        <p:tgtEl>
                                          <p:spTgt spid="16"/>
                                        </p:tgtEl>
                                        <p:attrNameLst>
                                          <p:attrName>style.rotation</p:attrName>
                                        </p:attrNameLst>
                                      </p:cBhvr>
                                      <p:tavLst>
                                        <p:tav tm="0">
                                          <p:val>
                                            <p:fltVal val="90"/>
                                          </p:val>
                                        </p:tav>
                                        <p:tav tm="100000">
                                          <p:val>
                                            <p:fltVal val="0"/>
                                          </p:val>
                                        </p:tav>
                                      </p:tavLst>
                                    </p:anim>
                                    <p:animEffect transition="in" filter="fade">
                                      <p:cBhvr>
                                        <p:cTn id="48" dur="1000"/>
                                        <p:tgtEl>
                                          <p:spTgt spid="16"/>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 calcmode="lin" valueType="num">
                                      <p:cBhvr>
                                        <p:cTn id="51" dur="1000" fill="hold"/>
                                        <p:tgtEl>
                                          <p:spTgt spid="11"/>
                                        </p:tgtEl>
                                        <p:attrNameLst>
                                          <p:attrName>ppt_w</p:attrName>
                                        </p:attrNameLst>
                                      </p:cBhvr>
                                      <p:tavLst>
                                        <p:tav tm="0">
                                          <p:val>
                                            <p:fltVal val="0"/>
                                          </p:val>
                                        </p:tav>
                                        <p:tav tm="100000">
                                          <p:val>
                                            <p:strVal val="#ppt_w"/>
                                          </p:val>
                                        </p:tav>
                                      </p:tavLst>
                                    </p:anim>
                                    <p:anim calcmode="lin" valueType="num">
                                      <p:cBhvr>
                                        <p:cTn id="52" dur="1000" fill="hold"/>
                                        <p:tgtEl>
                                          <p:spTgt spid="11"/>
                                        </p:tgtEl>
                                        <p:attrNameLst>
                                          <p:attrName>ppt_h</p:attrName>
                                        </p:attrNameLst>
                                      </p:cBhvr>
                                      <p:tavLst>
                                        <p:tav tm="0">
                                          <p:val>
                                            <p:fltVal val="0"/>
                                          </p:val>
                                        </p:tav>
                                        <p:tav tm="100000">
                                          <p:val>
                                            <p:strVal val="#ppt_h"/>
                                          </p:val>
                                        </p:tav>
                                      </p:tavLst>
                                    </p:anim>
                                    <p:anim calcmode="lin" valueType="num">
                                      <p:cBhvr>
                                        <p:cTn id="53" dur="1000" fill="hold"/>
                                        <p:tgtEl>
                                          <p:spTgt spid="11"/>
                                        </p:tgtEl>
                                        <p:attrNameLst>
                                          <p:attrName>style.rotation</p:attrName>
                                        </p:attrNameLst>
                                      </p:cBhvr>
                                      <p:tavLst>
                                        <p:tav tm="0">
                                          <p:val>
                                            <p:fltVal val="90"/>
                                          </p:val>
                                        </p:tav>
                                        <p:tav tm="100000">
                                          <p:val>
                                            <p:fltVal val="0"/>
                                          </p:val>
                                        </p:tav>
                                      </p:tavLst>
                                    </p:anim>
                                    <p:animEffect transition="in" filter="fade">
                                      <p:cBhvr>
                                        <p:cTn id="54" dur="1000"/>
                                        <p:tgtEl>
                                          <p:spTgt spid="1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grpId="1" nodeType="clickEffect">
                                  <p:stCondLst>
                                    <p:cond delay="0"/>
                                  </p:stCondLst>
                                  <p:childTnLst>
                                    <p:animEffect transition="out" filter="fade">
                                      <p:cBhvr>
                                        <p:cTn id="58" dur="500"/>
                                        <p:tgtEl>
                                          <p:spTgt spid="12"/>
                                        </p:tgtEl>
                                      </p:cBhvr>
                                    </p:animEffect>
                                    <p:set>
                                      <p:cBhvr>
                                        <p:cTn id="59" dur="1" fill="hold">
                                          <p:stCondLst>
                                            <p:cond delay="499"/>
                                          </p:stCondLst>
                                        </p:cTn>
                                        <p:tgtEl>
                                          <p:spTgt spid="12"/>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17"/>
                                        </p:tgtEl>
                                      </p:cBhvr>
                                    </p:animEffect>
                                    <p:set>
                                      <p:cBhvr>
                                        <p:cTn id="62" dur="1" fill="hold">
                                          <p:stCondLst>
                                            <p:cond delay="499"/>
                                          </p:stCondLst>
                                        </p:cTn>
                                        <p:tgtEl>
                                          <p:spTgt spid="17"/>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15"/>
                                        </p:tgtEl>
                                      </p:cBhvr>
                                    </p:animEffect>
                                    <p:set>
                                      <p:cBhvr>
                                        <p:cTn id="65" dur="1" fill="hold">
                                          <p:stCondLst>
                                            <p:cond delay="499"/>
                                          </p:stCondLst>
                                        </p:cTn>
                                        <p:tgtEl>
                                          <p:spTgt spid="15"/>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16"/>
                                        </p:tgtEl>
                                      </p:cBhvr>
                                    </p:animEffect>
                                    <p:set>
                                      <p:cBhvr>
                                        <p:cTn id="68" dur="1" fill="hold">
                                          <p:stCondLst>
                                            <p:cond delay="499"/>
                                          </p:stCondLst>
                                        </p:cTn>
                                        <p:tgtEl>
                                          <p:spTgt spid="16"/>
                                        </p:tgtEl>
                                        <p:attrNameLst>
                                          <p:attrName>style.visibility</p:attrName>
                                        </p:attrNameLst>
                                      </p:cBhvr>
                                      <p:to>
                                        <p:strVal val="hidden"/>
                                      </p:to>
                                    </p:set>
                                  </p:childTnLst>
                                </p:cTn>
                              </p:par>
                              <p:par>
                                <p:cTn id="69" presetID="10" presetClass="exit" presetSubtype="0" fill="hold" grpId="1" nodeType="withEffect">
                                  <p:stCondLst>
                                    <p:cond delay="0"/>
                                  </p:stCondLst>
                                  <p:childTnLst>
                                    <p:animEffect transition="out" filter="fade">
                                      <p:cBhvr>
                                        <p:cTn id="70" dur="500"/>
                                        <p:tgtEl>
                                          <p:spTgt spid="11"/>
                                        </p:tgtEl>
                                      </p:cBhvr>
                                    </p:animEffect>
                                    <p:set>
                                      <p:cBhvr>
                                        <p:cTn id="71" dur="1" fill="hold">
                                          <p:stCondLst>
                                            <p:cond delay="499"/>
                                          </p:stCondLst>
                                        </p:cTn>
                                        <p:tgtEl>
                                          <p:spTgt spid="11"/>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31" presetClass="entr" presetSubtype="0" fill="hold" grpId="0" nodeType="clickEffect">
                                  <p:stCondLst>
                                    <p:cond delay="0"/>
                                  </p:stCondLst>
                                  <p:childTnLst>
                                    <p:set>
                                      <p:cBhvr>
                                        <p:cTn id="75" dur="1" fill="hold">
                                          <p:stCondLst>
                                            <p:cond delay="0"/>
                                          </p:stCondLst>
                                        </p:cTn>
                                        <p:tgtEl>
                                          <p:spTgt spid="14"/>
                                        </p:tgtEl>
                                        <p:attrNameLst>
                                          <p:attrName>style.visibility</p:attrName>
                                        </p:attrNameLst>
                                      </p:cBhvr>
                                      <p:to>
                                        <p:strVal val="visible"/>
                                      </p:to>
                                    </p:set>
                                    <p:anim calcmode="lin" valueType="num">
                                      <p:cBhvr>
                                        <p:cTn id="76" dur="1000" fill="hold"/>
                                        <p:tgtEl>
                                          <p:spTgt spid="14"/>
                                        </p:tgtEl>
                                        <p:attrNameLst>
                                          <p:attrName>ppt_w</p:attrName>
                                        </p:attrNameLst>
                                      </p:cBhvr>
                                      <p:tavLst>
                                        <p:tav tm="0">
                                          <p:val>
                                            <p:fltVal val="0"/>
                                          </p:val>
                                        </p:tav>
                                        <p:tav tm="100000">
                                          <p:val>
                                            <p:strVal val="#ppt_w"/>
                                          </p:val>
                                        </p:tav>
                                      </p:tavLst>
                                    </p:anim>
                                    <p:anim calcmode="lin" valueType="num">
                                      <p:cBhvr>
                                        <p:cTn id="77" dur="1000" fill="hold"/>
                                        <p:tgtEl>
                                          <p:spTgt spid="14"/>
                                        </p:tgtEl>
                                        <p:attrNameLst>
                                          <p:attrName>ppt_h</p:attrName>
                                        </p:attrNameLst>
                                      </p:cBhvr>
                                      <p:tavLst>
                                        <p:tav tm="0">
                                          <p:val>
                                            <p:fltVal val="0"/>
                                          </p:val>
                                        </p:tav>
                                        <p:tav tm="100000">
                                          <p:val>
                                            <p:strVal val="#ppt_h"/>
                                          </p:val>
                                        </p:tav>
                                      </p:tavLst>
                                    </p:anim>
                                    <p:anim calcmode="lin" valueType="num">
                                      <p:cBhvr>
                                        <p:cTn id="78" dur="1000" fill="hold"/>
                                        <p:tgtEl>
                                          <p:spTgt spid="14"/>
                                        </p:tgtEl>
                                        <p:attrNameLst>
                                          <p:attrName>style.rotation</p:attrName>
                                        </p:attrNameLst>
                                      </p:cBhvr>
                                      <p:tavLst>
                                        <p:tav tm="0">
                                          <p:val>
                                            <p:fltVal val="90"/>
                                          </p:val>
                                        </p:tav>
                                        <p:tav tm="100000">
                                          <p:val>
                                            <p:fltVal val="0"/>
                                          </p:val>
                                        </p:tav>
                                      </p:tavLst>
                                    </p:anim>
                                    <p:animEffect transition="in" filter="fade">
                                      <p:cBhvr>
                                        <p:cTn id="79" dur="1000"/>
                                        <p:tgtEl>
                                          <p:spTgt spid="14"/>
                                        </p:tgtEl>
                                      </p:cBhvr>
                                    </p:animEffect>
                                  </p:childTnLst>
                                </p:cTn>
                              </p:par>
                              <p:par>
                                <p:cTn id="80" presetID="31" presetClass="entr" presetSubtype="0" fill="hold" grpId="0" nodeType="withEffect">
                                  <p:stCondLst>
                                    <p:cond delay="0"/>
                                  </p:stCondLst>
                                  <p:childTnLst>
                                    <p:set>
                                      <p:cBhvr>
                                        <p:cTn id="81" dur="1" fill="hold">
                                          <p:stCondLst>
                                            <p:cond delay="0"/>
                                          </p:stCondLst>
                                        </p:cTn>
                                        <p:tgtEl>
                                          <p:spTgt spid="20"/>
                                        </p:tgtEl>
                                        <p:attrNameLst>
                                          <p:attrName>style.visibility</p:attrName>
                                        </p:attrNameLst>
                                      </p:cBhvr>
                                      <p:to>
                                        <p:strVal val="visible"/>
                                      </p:to>
                                    </p:set>
                                    <p:anim calcmode="lin" valueType="num">
                                      <p:cBhvr>
                                        <p:cTn id="82" dur="1000" fill="hold"/>
                                        <p:tgtEl>
                                          <p:spTgt spid="20"/>
                                        </p:tgtEl>
                                        <p:attrNameLst>
                                          <p:attrName>ppt_w</p:attrName>
                                        </p:attrNameLst>
                                      </p:cBhvr>
                                      <p:tavLst>
                                        <p:tav tm="0">
                                          <p:val>
                                            <p:fltVal val="0"/>
                                          </p:val>
                                        </p:tav>
                                        <p:tav tm="100000">
                                          <p:val>
                                            <p:strVal val="#ppt_w"/>
                                          </p:val>
                                        </p:tav>
                                      </p:tavLst>
                                    </p:anim>
                                    <p:anim calcmode="lin" valueType="num">
                                      <p:cBhvr>
                                        <p:cTn id="83" dur="1000" fill="hold"/>
                                        <p:tgtEl>
                                          <p:spTgt spid="20"/>
                                        </p:tgtEl>
                                        <p:attrNameLst>
                                          <p:attrName>ppt_h</p:attrName>
                                        </p:attrNameLst>
                                      </p:cBhvr>
                                      <p:tavLst>
                                        <p:tav tm="0">
                                          <p:val>
                                            <p:fltVal val="0"/>
                                          </p:val>
                                        </p:tav>
                                        <p:tav tm="100000">
                                          <p:val>
                                            <p:strVal val="#ppt_h"/>
                                          </p:val>
                                        </p:tav>
                                      </p:tavLst>
                                    </p:anim>
                                    <p:anim calcmode="lin" valueType="num">
                                      <p:cBhvr>
                                        <p:cTn id="84" dur="1000" fill="hold"/>
                                        <p:tgtEl>
                                          <p:spTgt spid="20"/>
                                        </p:tgtEl>
                                        <p:attrNameLst>
                                          <p:attrName>style.rotation</p:attrName>
                                        </p:attrNameLst>
                                      </p:cBhvr>
                                      <p:tavLst>
                                        <p:tav tm="0">
                                          <p:val>
                                            <p:fltVal val="90"/>
                                          </p:val>
                                        </p:tav>
                                        <p:tav tm="100000">
                                          <p:val>
                                            <p:fltVal val="0"/>
                                          </p:val>
                                        </p:tav>
                                      </p:tavLst>
                                    </p:anim>
                                    <p:animEffect transition="in" filter="fade">
                                      <p:cBhvr>
                                        <p:cTn id="85" dur="1000"/>
                                        <p:tgtEl>
                                          <p:spTgt spid="20"/>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xit" presetSubtype="0" fill="hold" grpId="1" nodeType="clickEffect">
                                  <p:stCondLst>
                                    <p:cond delay="0"/>
                                  </p:stCondLst>
                                  <p:childTnLst>
                                    <p:animEffect transition="out" filter="fade">
                                      <p:cBhvr>
                                        <p:cTn id="89" dur="500"/>
                                        <p:tgtEl>
                                          <p:spTgt spid="14"/>
                                        </p:tgtEl>
                                      </p:cBhvr>
                                    </p:animEffect>
                                    <p:set>
                                      <p:cBhvr>
                                        <p:cTn id="90" dur="1" fill="hold">
                                          <p:stCondLst>
                                            <p:cond delay="499"/>
                                          </p:stCondLst>
                                        </p:cTn>
                                        <p:tgtEl>
                                          <p:spTgt spid="14"/>
                                        </p:tgtEl>
                                        <p:attrNameLst>
                                          <p:attrName>style.visibility</p:attrName>
                                        </p:attrNameLst>
                                      </p:cBhvr>
                                      <p:to>
                                        <p:strVal val="hidden"/>
                                      </p:to>
                                    </p:set>
                                  </p:childTnLst>
                                </p:cTn>
                              </p:par>
                              <p:par>
                                <p:cTn id="91" presetID="10" presetClass="exit" presetSubtype="0" fill="hold" grpId="1" nodeType="withEffect">
                                  <p:stCondLst>
                                    <p:cond delay="0"/>
                                  </p:stCondLst>
                                  <p:childTnLst>
                                    <p:animEffect transition="out" filter="fade">
                                      <p:cBhvr>
                                        <p:cTn id="92" dur="500"/>
                                        <p:tgtEl>
                                          <p:spTgt spid="20"/>
                                        </p:tgtEl>
                                      </p:cBhvr>
                                    </p:animEffect>
                                    <p:set>
                                      <p:cBhvr>
                                        <p:cTn id="93" dur="1" fill="hold">
                                          <p:stCondLst>
                                            <p:cond delay="499"/>
                                          </p:stCondLst>
                                        </p:cTn>
                                        <p:tgtEl>
                                          <p:spTgt spid="20"/>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31" presetClass="entr" presetSubtype="0" fill="hold" grpId="0" nodeType="clickEffect">
                                  <p:stCondLst>
                                    <p:cond delay="0"/>
                                  </p:stCondLst>
                                  <p:childTnLst>
                                    <p:set>
                                      <p:cBhvr>
                                        <p:cTn id="97" dur="1" fill="hold">
                                          <p:stCondLst>
                                            <p:cond delay="0"/>
                                          </p:stCondLst>
                                        </p:cTn>
                                        <p:tgtEl>
                                          <p:spTgt spid="18"/>
                                        </p:tgtEl>
                                        <p:attrNameLst>
                                          <p:attrName>style.visibility</p:attrName>
                                        </p:attrNameLst>
                                      </p:cBhvr>
                                      <p:to>
                                        <p:strVal val="visible"/>
                                      </p:to>
                                    </p:set>
                                    <p:anim calcmode="lin" valueType="num">
                                      <p:cBhvr>
                                        <p:cTn id="98" dur="1000" fill="hold"/>
                                        <p:tgtEl>
                                          <p:spTgt spid="18"/>
                                        </p:tgtEl>
                                        <p:attrNameLst>
                                          <p:attrName>ppt_w</p:attrName>
                                        </p:attrNameLst>
                                      </p:cBhvr>
                                      <p:tavLst>
                                        <p:tav tm="0">
                                          <p:val>
                                            <p:fltVal val="0"/>
                                          </p:val>
                                        </p:tav>
                                        <p:tav tm="100000">
                                          <p:val>
                                            <p:strVal val="#ppt_w"/>
                                          </p:val>
                                        </p:tav>
                                      </p:tavLst>
                                    </p:anim>
                                    <p:anim calcmode="lin" valueType="num">
                                      <p:cBhvr>
                                        <p:cTn id="99" dur="1000" fill="hold"/>
                                        <p:tgtEl>
                                          <p:spTgt spid="18"/>
                                        </p:tgtEl>
                                        <p:attrNameLst>
                                          <p:attrName>ppt_h</p:attrName>
                                        </p:attrNameLst>
                                      </p:cBhvr>
                                      <p:tavLst>
                                        <p:tav tm="0">
                                          <p:val>
                                            <p:fltVal val="0"/>
                                          </p:val>
                                        </p:tav>
                                        <p:tav tm="100000">
                                          <p:val>
                                            <p:strVal val="#ppt_h"/>
                                          </p:val>
                                        </p:tav>
                                      </p:tavLst>
                                    </p:anim>
                                    <p:anim calcmode="lin" valueType="num">
                                      <p:cBhvr>
                                        <p:cTn id="100" dur="1000" fill="hold"/>
                                        <p:tgtEl>
                                          <p:spTgt spid="18"/>
                                        </p:tgtEl>
                                        <p:attrNameLst>
                                          <p:attrName>style.rotation</p:attrName>
                                        </p:attrNameLst>
                                      </p:cBhvr>
                                      <p:tavLst>
                                        <p:tav tm="0">
                                          <p:val>
                                            <p:fltVal val="90"/>
                                          </p:val>
                                        </p:tav>
                                        <p:tav tm="100000">
                                          <p:val>
                                            <p:fltVal val="0"/>
                                          </p:val>
                                        </p:tav>
                                      </p:tavLst>
                                    </p:anim>
                                    <p:animEffect transition="in" filter="fade">
                                      <p:cBhvr>
                                        <p:cTn id="101" dur="1000"/>
                                        <p:tgtEl>
                                          <p:spTgt spid="18"/>
                                        </p:tgtEl>
                                      </p:cBhvr>
                                    </p:animEffect>
                                  </p:childTnLst>
                                </p:cTn>
                              </p:par>
                              <p:par>
                                <p:cTn id="102" presetID="31" presetClass="entr" presetSubtype="0" fill="hold" grpId="0" nodeType="withEffect">
                                  <p:stCondLst>
                                    <p:cond delay="0"/>
                                  </p:stCondLst>
                                  <p:childTnLst>
                                    <p:set>
                                      <p:cBhvr>
                                        <p:cTn id="103" dur="1" fill="hold">
                                          <p:stCondLst>
                                            <p:cond delay="0"/>
                                          </p:stCondLst>
                                        </p:cTn>
                                        <p:tgtEl>
                                          <p:spTgt spid="13"/>
                                        </p:tgtEl>
                                        <p:attrNameLst>
                                          <p:attrName>style.visibility</p:attrName>
                                        </p:attrNameLst>
                                      </p:cBhvr>
                                      <p:to>
                                        <p:strVal val="visible"/>
                                      </p:to>
                                    </p:set>
                                    <p:anim calcmode="lin" valueType="num">
                                      <p:cBhvr>
                                        <p:cTn id="104" dur="1000" fill="hold"/>
                                        <p:tgtEl>
                                          <p:spTgt spid="13"/>
                                        </p:tgtEl>
                                        <p:attrNameLst>
                                          <p:attrName>ppt_w</p:attrName>
                                        </p:attrNameLst>
                                      </p:cBhvr>
                                      <p:tavLst>
                                        <p:tav tm="0">
                                          <p:val>
                                            <p:fltVal val="0"/>
                                          </p:val>
                                        </p:tav>
                                        <p:tav tm="100000">
                                          <p:val>
                                            <p:strVal val="#ppt_w"/>
                                          </p:val>
                                        </p:tav>
                                      </p:tavLst>
                                    </p:anim>
                                    <p:anim calcmode="lin" valueType="num">
                                      <p:cBhvr>
                                        <p:cTn id="105" dur="1000" fill="hold"/>
                                        <p:tgtEl>
                                          <p:spTgt spid="13"/>
                                        </p:tgtEl>
                                        <p:attrNameLst>
                                          <p:attrName>ppt_h</p:attrName>
                                        </p:attrNameLst>
                                      </p:cBhvr>
                                      <p:tavLst>
                                        <p:tav tm="0">
                                          <p:val>
                                            <p:fltVal val="0"/>
                                          </p:val>
                                        </p:tav>
                                        <p:tav tm="100000">
                                          <p:val>
                                            <p:strVal val="#ppt_h"/>
                                          </p:val>
                                        </p:tav>
                                      </p:tavLst>
                                    </p:anim>
                                    <p:anim calcmode="lin" valueType="num">
                                      <p:cBhvr>
                                        <p:cTn id="106" dur="1000" fill="hold"/>
                                        <p:tgtEl>
                                          <p:spTgt spid="13"/>
                                        </p:tgtEl>
                                        <p:attrNameLst>
                                          <p:attrName>style.rotation</p:attrName>
                                        </p:attrNameLst>
                                      </p:cBhvr>
                                      <p:tavLst>
                                        <p:tav tm="0">
                                          <p:val>
                                            <p:fltVal val="90"/>
                                          </p:val>
                                        </p:tav>
                                        <p:tav tm="100000">
                                          <p:val>
                                            <p:fltVal val="0"/>
                                          </p:val>
                                        </p:tav>
                                      </p:tavLst>
                                    </p:anim>
                                    <p:animEffect transition="in" filter="fade">
                                      <p:cBhvr>
                                        <p:cTn id="107" dur="1000"/>
                                        <p:tgtEl>
                                          <p:spTgt spid="13"/>
                                        </p:tgtEl>
                                      </p:cBhvr>
                                    </p:animEffect>
                                  </p:childTnLst>
                                </p:cTn>
                              </p:par>
                              <p:par>
                                <p:cTn id="108" presetID="31" presetClass="entr" presetSubtype="0" fill="hold" grpId="0" nodeType="withEffect">
                                  <p:stCondLst>
                                    <p:cond delay="0"/>
                                  </p:stCondLst>
                                  <p:childTnLst>
                                    <p:set>
                                      <p:cBhvr>
                                        <p:cTn id="109" dur="1" fill="hold">
                                          <p:stCondLst>
                                            <p:cond delay="0"/>
                                          </p:stCondLst>
                                        </p:cTn>
                                        <p:tgtEl>
                                          <p:spTgt spid="21"/>
                                        </p:tgtEl>
                                        <p:attrNameLst>
                                          <p:attrName>style.visibility</p:attrName>
                                        </p:attrNameLst>
                                      </p:cBhvr>
                                      <p:to>
                                        <p:strVal val="visible"/>
                                      </p:to>
                                    </p:set>
                                    <p:anim calcmode="lin" valueType="num">
                                      <p:cBhvr>
                                        <p:cTn id="110" dur="1000" fill="hold"/>
                                        <p:tgtEl>
                                          <p:spTgt spid="21"/>
                                        </p:tgtEl>
                                        <p:attrNameLst>
                                          <p:attrName>ppt_w</p:attrName>
                                        </p:attrNameLst>
                                      </p:cBhvr>
                                      <p:tavLst>
                                        <p:tav tm="0">
                                          <p:val>
                                            <p:fltVal val="0"/>
                                          </p:val>
                                        </p:tav>
                                        <p:tav tm="100000">
                                          <p:val>
                                            <p:strVal val="#ppt_w"/>
                                          </p:val>
                                        </p:tav>
                                      </p:tavLst>
                                    </p:anim>
                                    <p:anim calcmode="lin" valueType="num">
                                      <p:cBhvr>
                                        <p:cTn id="111" dur="1000" fill="hold"/>
                                        <p:tgtEl>
                                          <p:spTgt spid="21"/>
                                        </p:tgtEl>
                                        <p:attrNameLst>
                                          <p:attrName>ppt_h</p:attrName>
                                        </p:attrNameLst>
                                      </p:cBhvr>
                                      <p:tavLst>
                                        <p:tav tm="0">
                                          <p:val>
                                            <p:fltVal val="0"/>
                                          </p:val>
                                        </p:tav>
                                        <p:tav tm="100000">
                                          <p:val>
                                            <p:strVal val="#ppt_h"/>
                                          </p:val>
                                        </p:tav>
                                      </p:tavLst>
                                    </p:anim>
                                    <p:anim calcmode="lin" valueType="num">
                                      <p:cBhvr>
                                        <p:cTn id="112" dur="1000" fill="hold"/>
                                        <p:tgtEl>
                                          <p:spTgt spid="21"/>
                                        </p:tgtEl>
                                        <p:attrNameLst>
                                          <p:attrName>style.rotation</p:attrName>
                                        </p:attrNameLst>
                                      </p:cBhvr>
                                      <p:tavLst>
                                        <p:tav tm="0">
                                          <p:val>
                                            <p:fltVal val="90"/>
                                          </p:val>
                                        </p:tav>
                                        <p:tav tm="100000">
                                          <p:val>
                                            <p:fltVal val="0"/>
                                          </p:val>
                                        </p:tav>
                                      </p:tavLst>
                                    </p:anim>
                                    <p:animEffect transition="in" filter="fade">
                                      <p:cBhvr>
                                        <p:cTn id="113"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P spid="12" grpId="0" animBg="1"/>
      <p:bldP spid="12" grpId="1" animBg="1"/>
      <p:bldP spid="13" grpId="0" animBg="1"/>
      <p:bldP spid="14" grpId="0" animBg="1"/>
      <p:bldP spid="14" grpId="1" animBg="1"/>
      <p:bldP spid="15" grpId="0" animBg="1"/>
      <p:bldP spid="15" grpId="1" animBg="1"/>
      <p:bldP spid="16" grpId="0" animBg="1"/>
      <p:bldP spid="16" grpId="1" animBg="1"/>
      <p:bldP spid="17" grpId="0" animBg="1"/>
      <p:bldP spid="17" grpId="1" animBg="1"/>
      <p:bldP spid="18" grpId="0" animBg="1"/>
      <p:bldP spid="20" grpId="0" animBg="1"/>
      <p:bldP spid="20" grpId="1" animBg="1"/>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ím 3"/>
          <p:cNvSpPr>
            <a:spLocks noGrp="1"/>
          </p:cNvSpPr>
          <p:nvPr>
            <p:ph type="title"/>
          </p:nvPr>
        </p:nvSpPr>
        <p:spPr>
          <a:xfrm>
            <a:off x="1165665" y="1178350"/>
            <a:ext cx="9860672" cy="4038084"/>
          </a:xfrm>
        </p:spPr>
        <p:txBody>
          <a:bodyPr/>
          <a:lstStyle/>
          <a:p>
            <a:pPr marL="0" indent="0">
              <a:lnSpc>
                <a:spcPct val="100000"/>
              </a:lnSpc>
            </a:pPr>
            <a:r>
              <a:rPr lang="en-US" sz="3600" dirty="0"/>
              <a:t>„</a:t>
            </a:r>
            <a:r>
              <a:rPr lang="hu-HU" sz="3600" dirty="0"/>
              <a:t>A </a:t>
            </a:r>
            <a:r>
              <a:rPr lang="hu-HU" sz="3600" b="1" dirty="0"/>
              <a:t>számítási felhő</a:t>
            </a:r>
            <a:r>
              <a:rPr lang="hu-HU" sz="3600" dirty="0"/>
              <a:t> egy informatikai </a:t>
            </a:r>
            <a:r>
              <a:rPr lang="hu-HU" sz="3600" b="1" u="sng" dirty="0">
                <a:solidFill>
                  <a:schemeClr val="accent5"/>
                </a:solidFill>
              </a:rPr>
              <a:t>modell</a:t>
            </a:r>
            <a:r>
              <a:rPr lang="hu-HU" sz="3600" dirty="0"/>
              <a:t>, melyben </a:t>
            </a:r>
            <a:r>
              <a:rPr lang="hu-HU" sz="3600" b="1" u="sng" dirty="0">
                <a:solidFill>
                  <a:schemeClr val="accent5"/>
                </a:solidFill>
              </a:rPr>
              <a:t>általános</a:t>
            </a:r>
            <a:r>
              <a:rPr lang="hu-HU" sz="3600" dirty="0"/>
              <a:t> és kényelmes </a:t>
            </a:r>
            <a:r>
              <a:rPr lang="hu-HU" sz="3600" b="1" u="sng" dirty="0">
                <a:solidFill>
                  <a:schemeClr val="accent5"/>
                </a:solidFill>
              </a:rPr>
              <a:t>hálózati hozzáférés</a:t>
            </a:r>
            <a:r>
              <a:rPr lang="hu-HU" sz="3600" dirty="0"/>
              <a:t>t kapunk testre szabható, </a:t>
            </a:r>
            <a:r>
              <a:rPr lang="hu-HU" sz="3600" b="1" u="sng" dirty="0">
                <a:solidFill>
                  <a:schemeClr val="accent5"/>
                </a:solidFill>
              </a:rPr>
              <a:t>megosztott</a:t>
            </a:r>
            <a:r>
              <a:rPr lang="hu-HU" sz="3600" dirty="0"/>
              <a:t> számítógépes </a:t>
            </a:r>
            <a:r>
              <a:rPr lang="hu-HU" sz="3600" b="1" u="sng" dirty="0">
                <a:solidFill>
                  <a:schemeClr val="accent5"/>
                </a:solidFill>
              </a:rPr>
              <a:t>erőforráskészletekhez </a:t>
            </a:r>
            <a:r>
              <a:rPr lang="hu-HU" sz="3600" dirty="0"/>
              <a:t>(pl. hálózat, szerver, tárhely, alkalmazások, szolgáltatások). Az erőforrások foglalása gyors, egyszerű, és </a:t>
            </a:r>
            <a:r>
              <a:rPr lang="hu-HU" sz="3600" b="1" u="sng" dirty="0">
                <a:solidFill>
                  <a:schemeClr val="accent5"/>
                </a:solidFill>
              </a:rPr>
              <a:t>minimális szolgáltatói interakció</a:t>
            </a:r>
            <a:r>
              <a:rPr lang="hu-HU" sz="3600" dirty="0"/>
              <a:t>t kíván.”</a:t>
            </a:r>
            <a:br>
              <a:rPr lang="hu-HU" sz="3600" dirty="0"/>
            </a:br>
            <a:endParaRPr lang="hu-HU" sz="3600" dirty="0"/>
          </a:p>
        </p:txBody>
      </p:sp>
      <p:sp>
        <p:nvSpPr>
          <p:cNvPr id="5" name="Szöveg helye 4"/>
          <p:cNvSpPr>
            <a:spLocks noGrp="1"/>
          </p:cNvSpPr>
          <p:nvPr>
            <p:ph type="body" sz="quarter" idx="10"/>
          </p:nvPr>
        </p:nvSpPr>
        <p:spPr>
          <a:xfrm>
            <a:off x="5647788" y="5025984"/>
            <a:ext cx="5378549" cy="1487523"/>
          </a:xfrm>
        </p:spPr>
        <p:txBody>
          <a:bodyPr/>
          <a:lstStyle/>
          <a:p>
            <a:r>
              <a:rPr lang="en-US" dirty="0"/>
              <a:t>/National Institute of </a:t>
            </a:r>
            <a:br>
              <a:rPr lang="en-US" dirty="0"/>
            </a:br>
            <a:r>
              <a:rPr lang="en-US" dirty="0"/>
              <a:t>Standards and Technology/</a:t>
            </a:r>
          </a:p>
          <a:p>
            <a:endParaRPr lang="hu-HU" dirty="0"/>
          </a:p>
        </p:txBody>
      </p:sp>
    </p:spTree>
    <p:extLst>
      <p:ext uri="{BB962C8B-B14F-4D97-AF65-F5344CB8AC3E}">
        <p14:creationId xmlns:p14="http://schemas.microsoft.com/office/powerpoint/2010/main" val="1215902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zöveg helye 4"/>
          <p:cNvSpPr>
            <a:spLocks noGrp="1"/>
          </p:cNvSpPr>
          <p:nvPr>
            <p:ph type="body" sz="quarter" idx="10"/>
          </p:nvPr>
        </p:nvSpPr>
        <p:spPr>
          <a:xfrm>
            <a:off x="269239" y="1446245"/>
            <a:ext cx="11653523" cy="5265945"/>
          </a:xfrm>
        </p:spPr>
        <p:txBody>
          <a:bodyPr/>
          <a:lstStyle/>
          <a:p>
            <a:pPr marL="514350" indent="-514350">
              <a:buFont typeface="+mj-lt"/>
              <a:buAutoNum type="arabicPeriod"/>
            </a:pPr>
            <a:r>
              <a:rPr lang="hu-HU" dirty="0"/>
              <a:t>Önkiszolgálás (</a:t>
            </a:r>
            <a:r>
              <a:rPr lang="en-US" dirty="0"/>
              <a:t>on-demand self-service</a:t>
            </a:r>
            <a:r>
              <a:rPr lang="hu-HU" dirty="0"/>
              <a:t>):</a:t>
            </a:r>
          </a:p>
          <a:p>
            <a:pPr lvl="1"/>
            <a:r>
              <a:rPr lang="hu-HU" dirty="0"/>
              <a:t> az erőforrásokat igény szerint foglalhatjuk és érhetjük el, s ehhez nincs szükség a szolgáltató közreműködésére</a:t>
            </a:r>
          </a:p>
          <a:p>
            <a:pPr lvl="1"/>
            <a:endParaRPr lang="hu-HU" dirty="0"/>
          </a:p>
          <a:p>
            <a:pPr marL="514350" indent="-514350">
              <a:buFont typeface="+mj-lt"/>
              <a:buAutoNum type="arabicPeriod"/>
            </a:pPr>
            <a:r>
              <a:rPr lang="hu-HU" dirty="0"/>
              <a:t>Széleskörű hálózati elérés (</a:t>
            </a:r>
            <a:r>
              <a:rPr lang="en-US" dirty="0"/>
              <a:t>broad network access</a:t>
            </a:r>
            <a:r>
              <a:rPr lang="hu-HU" dirty="0"/>
              <a:t>):</a:t>
            </a:r>
          </a:p>
          <a:p>
            <a:pPr lvl="1"/>
            <a:r>
              <a:rPr lang="hu-HU" dirty="0"/>
              <a:t>otthonról, munkahelyről, mobiltelefonról, mosógépről…</a:t>
            </a:r>
          </a:p>
          <a:p>
            <a:pPr lvl="1"/>
            <a:endParaRPr lang="hu-HU" dirty="0"/>
          </a:p>
          <a:p>
            <a:pPr marL="514350" indent="-514350">
              <a:buFont typeface="+mj-lt"/>
              <a:buAutoNum type="arabicPeriod"/>
            </a:pPr>
            <a:r>
              <a:rPr lang="hu-HU" dirty="0"/>
              <a:t>Megosztott erőforráskészlet (</a:t>
            </a:r>
            <a:r>
              <a:rPr lang="en-US" dirty="0"/>
              <a:t>resource pooling</a:t>
            </a:r>
            <a:r>
              <a:rPr lang="hu-HU" dirty="0"/>
              <a:t>): </a:t>
            </a:r>
          </a:p>
          <a:p>
            <a:pPr lvl="1"/>
            <a:r>
              <a:rPr lang="hu-HU" dirty="0"/>
              <a:t>az erőforrások bárki számára elérhetőek, s egyszerre többen használják őket</a:t>
            </a:r>
          </a:p>
          <a:p>
            <a:endParaRPr lang="hu-HU" dirty="0"/>
          </a:p>
        </p:txBody>
      </p:sp>
      <p:sp>
        <p:nvSpPr>
          <p:cNvPr id="4" name="Cím 3"/>
          <p:cNvSpPr>
            <a:spLocks noGrp="1"/>
          </p:cNvSpPr>
          <p:nvPr>
            <p:ph type="title"/>
          </p:nvPr>
        </p:nvSpPr>
        <p:spPr/>
        <p:txBody>
          <a:bodyPr/>
          <a:lstStyle/>
          <a:p>
            <a:r>
              <a:rPr lang="hu-HU" dirty="0"/>
              <a:t>A felhő 5 fő jellemzője</a:t>
            </a:r>
          </a:p>
        </p:txBody>
      </p:sp>
    </p:spTree>
    <p:extLst>
      <p:ext uri="{BB962C8B-B14F-4D97-AF65-F5344CB8AC3E}">
        <p14:creationId xmlns:p14="http://schemas.microsoft.com/office/powerpoint/2010/main" val="99097895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zöveg helye 4"/>
          <p:cNvSpPr>
            <a:spLocks noGrp="1"/>
          </p:cNvSpPr>
          <p:nvPr>
            <p:ph type="body" sz="quarter" idx="10"/>
          </p:nvPr>
        </p:nvSpPr>
        <p:spPr>
          <a:xfrm>
            <a:off x="269239" y="1950098"/>
            <a:ext cx="11653523" cy="4111137"/>
          </a:xfrm>
        </p:spPr>
        <p:txBody>
          <a:bodyPr/>
          <a:lstStyle/>
          <a:p>
            <a:pPr marL="514350" indent="-514350">
              <a:buFont typeface="+mj-lt"/>
              <a:buAutoNum type="arabicPeriod" startAt="4"/>
            </a:pPr>
            <a:r>
              <a:rPr lang="hu-HU" dirty="0"/>
              <a:t>Nagyfokú rugalmasság (</a:t>
            </a:r>
            <a:r>
              <a:rPr lang="en-US" dirty="0"/>
              <a:t>rapid elasticity</a:t>
            </a:r>
            <a:r>
              <a:rPr lang="hu-HU" dirty="0"/>
              <a:t>)</a:t>
            </a:r>
          </a:p>
          <a:p>
            <a:pPr lvl="1"/>
            <a:r>
              <a:rPr lang="hu-HU" dirty="0"/>
              <a:t>Új erőforrások igénybevételénél és nem használt erőforrások felszabadításánál is</a:t>
            </a:r>
          </a:p>
          <a:p>
            <a:pPr lvl="1"/>
            <a:endParaRPr lang="hu-HU" dirty="0"/>
          </a:p>
          <a:p>
            <a:pPr lvl="1"/>
            <a:endParaRPr lang="hu-HU" dirty="0"/>
          </a:p>
          <a:p>
            <a:pPr marL="514350" indent="-514350">
              <a:buFont typeface="+mj-lt"/>
              <a:buAutoNum type="arabicPeriod" startAt="4"/>
            </a:pPr>
            <a:r>
              <a:rPr lang="hu-HU" dirty="0"/>
              <a:t>Mért szolgáltatás (m</a:t>
            </a:r>
            <a:r>
              <a:rPr lang="en-US" dirty="0" err="1"/>
              <a:t>easured</a:t>
            </a:r>
            <a:r>
              <a:rPr lang="en-US" dirty="0"/>
              <a:t> service</a:t>
            </a:r>
            <a:r>
              <a:rPr lang="hu-HU" dirty="0"/>
              <a:t>)</a:t>
            </a:r>
          </a:p>
          <a:p>
            <a:pPr lvl="1"/>
            <a:r>
              <a:rPr lang="hu-HU" dirty="0"/>
              <a:t>A számlázás mellett a szolgáltatás minőségének biztosításához is elengedhetetlen</a:t>
            </a:r>
          </a:p>
          <a:p>
            <a:endParaRPr lang="hu-HU" dirty="0"/>
          </a:p>
        </p:txBody>
      </p:sp>
      <p:sp>
        <p:nvSpPr>
          <p:cNvPr id="4" name="Cím 3"/>
          <p:cNvSpPr>
            <a:spLocks noGrp="1"/>
          </p:cNvSpPr>
          <p:nvPr>
            <p:ph type="title"/>
          </p:nvPr>
        </p:nvSpPr>
        <p:spPr/>
        <p:txBody>
          <a:bodyPr/>
          <a:lstStyle/>
          <a:p>
            <a:r>
              <a:rPr lang="hu-HU" dirty="0"/>
              <a:t>A felhő 5 fő jellemzője</a:t>
            </a:r>
          </a:p>
        </p:txBody>
      </p:sp>
      <p:sp>
        <p:nvSpPr>
          <p:cNvPr id="6" name="Ellipszis 5"/>
          <p:cNvSpPr/>
          <p:nvPr/>
        </p:nvSpPr>
        <p:spPr bwMode="auto">
          <a:xfrm>
            <a:off x="363682" y="3501737"/>
            <a:ext cx="8146473" cy="1070264"/>
          </a:xfrm>
          <a:prstGeom prst="ellipse">
            <a:avLst/>
          </a:prstGeom>
          <a:noFill/>
          <a:ln w="7620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Lekerekített téglalapbuborék 6"/>
          <p:cNvSpPr/>
          <p:nvPr/>
        </p:nvSpPr>
        <p:spPr bwMode="auto">
          <a:xfrm>
            <a:off x="3792681" y="5185064"/>
            <a:ext cx="7242463" cy="1517072"/>
          </a:xfrm>
          <a:prstGeom prst="wedgeRoundRectCallout">
            <a:avLst>
              <a:gd name="adj1" fmla="val -35754"/>
              <a:gd name="adj2" fmla="val -79965"/>
              <a:gd name="adj3" fmla="val 16667"/>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hu-HU" sz="3600" dirty="0">
                <a:gradFill>
                  <a:gsLst>
                    <a:gs pos="0">
                      <a:srgbClr val="FFFFFF"/>
                    </a:gs>
                    <a:gs pos="100000">
                      <a:srgbClr val="FFFFFF"/>
                    </a:gs>
                  </a:gsLst>
                  <a:lin ang="5400000" scaled="0"/>
                </a:gradFill>
                <a:ea typeface="Segoe UI" pitchFamily="34" charset="0"/>
                <a:cs typeface="Segoe UI" pitchFamily="34" charset="0"/>
              </a:rPr>
              <a:t>Csak az igénybe vett szolgáltatások után kell fizetni! </a:t>
            </a:r>
          </a:p>
        </p:txBody>
      </p:sp>
    </p:spTree>
    <p:extLst>
      <p:ext uri="{BB962C8B-B14F-4D97-AF65-F5344CB8AC3E}">
        <p14:creationId xmlns:p14="http://schemas.microsoft.com/office/powerpoint/2010/main" val="14740028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ím 3"/>
          <p:cNvSpPr>
            <a:spLocks noGrp="1"/>
          </p:cNvSpPr>
          <p:nvPr>
            <p:ph type="title"/>
          </p:nvPr>
        </p:nvSpPr>
        <p:spPr/>
        <p:txBody>
          <a:bodyPr/>
          <a:lstStyle/>
          <a:p>
            <a:r>
              <a:rPr lang="hu-HU" dirty="0"/>
              <a:t>Hogy néz ki a felhő?</a:t>
            </a:r>
          </a:p>
        </p:txBody>
      </p:sp>
      <p:pic>
        <p:nvPicPr>
          <p:cNvPr id="5" name="Picture 2" descr="http://thefredlees.com/wordpress_uploads/2011/06/Clouds-576x43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005" y="1189176"/>
            <a:ext cx="11286309" cy="5571381"/>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37674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Microsoft tananyag">
      <a:dk1>
        <a:srgbClr val="0078E1"/>
      </a:dk1>
      <a:lt1>
        <a:srgbClr val="FFFFFF"/>
      </a:lt1>
      <a:dk2>
        <a:srgbClr val="0078E1"/>
      </a:dk2>
      <a:lt2>
        <a:srgbClr val="FFFFFF"/>
      </a:lt2>
      <a:accent1>
        <a:srgbClr val="4F4651"/>
      </a:accent1>
      <a:accent2>
        <a:srgbClr val="629DD1"/>
      </a:accent2>
      <a:accent3>
        <a:srgbClr val="003C6C"/>
      </a:accent3>
      <a:accent4>
        <a:srgbClr val="7F8FA9"/>
      </a:accent4>
      <a:accent5>
        <a:srgbClr val="107C10"/>
      </a:accent5>
      <a:accent6>
        <a:srgbClr val="9D90A0"/>
      </a:accent6>
      <a:hlink>
        <a:srgbClr val="9454C3"/>
      </a:hlink>
      <a:folHlink>
        <a:srgbClr val="3EBB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3.potx" id="{4977ACAC-262E-428F-B2B5-F9AD02AFA5D4}" vid="{424674A7-235D-4F60-B609-DCDE12235BCE}"/>
    </a:ext>
  </a:extLst>
</a:theme>
</file>

<file path=ppt/theme/theme2.xml><?xml version="1.0" encoding="utf-8"?>
<a:theme xmlns:a="http://schemas.openxmlformats.org/drawingml/2006/main" name="Egyéni tervezés">
  <a:themeElements>
    <a:clrScheme name="Microsoft tananyag">
      <a:dk1>
        <a:srgbClr val="0078E1"/>
      </a:dk1>
      <a:lt1>
        <a:srgbClr val="FFFFFF"/>
      </a:lt1>
      <a:dk2>
        <a:srgbClr val="0078E1"/>
      </a:dk2>
      <a:lt2>
        <a:srgbClr val="FFFFFF"/>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um" ma:contentTypeID="0x01010053581EA1847CCB40AAA5607113422F65" ma:contentTypeVersion="6" ma:contentTypeDescription="Új dokumentum létrehozása." ma:contentTypeScope="" ma:versionID="e707ad0bf912b0977086219d55fea53d">
  <xsd:schema xmlns:xsd="http://www.w3.org/2001/XMLSchema" xmlns:xs="http://www.w3.org/2001/XMLSchema" xmlns:p="http://schemas.microsoft.com/office/2006/metadata/properties" xmlns:ns2="24f5f1ea-89e2-489c-943a-db0b82179cc7" xmlns:ns3="d8d0fcf7-9369-4a12-b420-8b0bd58d8ea4" targetNamespace="http://schemas.microsoft.com/office/2006/metadata/properties" ma:root="true" ma:fieldsID="187cacf66d0734edcf7574fc61cf576c" ns2:_="" ns3:_="">
    <xsd:import namespace="24f5f1ea-89e2-489c-943a-db0b82179cc7"/>
    <xsd:import namespace="d8d0fcf7-9369-4a12-b420-8b0bd58d8ea4"/>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4f5f1ea-89e2-489c-943a-db0b82179cc7" elementFormDefault="qualified">
    <xsd:import namespace="http://schemas.microsoft.com/office/2006/documentManagement/types"/>
    <xsd:import namespace="http://schemas.microsoft.com/office/infopath/2007/PartnerControls"/>
    <xsd:element name="SharedWithUsers" ma:index="8" nillable="true" ma:displayName="Résztvevők"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Megosztva részletekkel" ma:description="" ma:internalName="SharedWithDetails" ma:readOnly="true">
      <xsd:simpleType>
        <xsd:restriction base="dms:Note">
          <xsd:maxLength value="255"/>
        </xsd:restriction>
      </xsd:simpleType>
    </xsd:element>
    <xsd:element name="LastSharedByUser" ma:index="10" nillable="true" ma:displayName="Utoljára megosztva felhasználók szerint" ma:description="" ma:internalName="LastSharedByUser" ma:readOnly="true">
      <xsd:simpleType>
        <xsd:restriction base="dms:Note">
          <xsd:maxLength value="255"/>
        </xsd:restriction>
      </xsd:simpleType>
    </xsd:element>
    <xsd:element name="LastSharedByTime" ma:index="11" nillable="true" ma:displayName="Utoljára megosztva időpontok szerint"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8d0fcf7-9369-4a12-b420-8b0bd58d8ea4"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artalomtípus"/>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FAFE638-DF97-490F-9D84-E8639F67B807}"/>
</file>

<file path=customXml/itemProps2.xml><?xml version="1.0" encoding="utf-8"?>
<ds:datastoreItem xmlns:ds="http://schemas.openxmlformats.org/officeDocument/2006/customXml" ds:itemID="{827A870F-6503-4245-BAFB-99317218B176}">
  <ds:schemaRefs>
    <ds:schemaRef ds:uri="http://schemas.microsoft.com/sharepoint/v3/contenttype/forms"/>
  </ds:schemaRefs>
</ds:datastoreItem>
</file>

<file path=customXml/itemProps3.xml><?xml version="1.0" encoding="utf-8"?>
<ds:datastoreItem xmlns:ds="http://schemas.openxmlformats.org/officeDocument/2006/customXml" ds:itemID="{9650FFFF-4C43-4091-92A4-42212B5B7212}">
  <ds:schemaRefs>
    <ds:schemaRef ds:uri="http://schemas.openxmlformats.org/package/2006/metadata/core-properties"/>
    <ds:schemaRef ds:uri="http://purl.org/dc/terms/"/>
    <ds:schemaRef ds:uri="http://schemas.microsoft.com/office/2006/metadata/properties"/>
    <ds:schemaRef ds:uri="http://www.w3.org/XML/1998/namespace"/>
    <ds:schemaRef ds:uri="http://schemas.microsoft.com/office/infopath/2007/PartnerControls"/>
    <ds:schemaRef ds:uri="http://purl.org/dc/elements/1.1/"/>
    <ds:schemaRef ds:uri="http://purl.org/dc/dcmitype/"/>
    <ds:schemaRef ds:uri="http://schemas.microsoft.com/office/2006/documentManagement/types"/>
    <ds:schemaRef ds:uri="8e1ec9f0-dab9-457a-8152-2c84045392d8"/>
  </ds:schemaRefs>
</ds:datastoreItem>
</file>

<file path=docProps/app.xml><?xml version="1.0" encoding="utf-8"?>
<Properties xmlns="http://schemas.openxmlformats.org/officeDocument/2006/extended-properties" xmlns:vt="http://schemas.openxmlformats.org/officeDocument/2006/docPropsVTypes">
  <TotalTime>2543</TotalTime>
  <Words>4124</Words>
  <Application>Microsoft Office PowerPoint</Application>
  <PresentationFormat>Szélesvásznú</PresentationFormat>
  <Paragraphs>570</Paragraphs>
  <Slides>53</Slides>
  <Notes>44</Notes>
  <HiddenSlides>4</HiddenSlides>
  <MMClips>1</MMClips>
  <ScaleCrop>false</ScaleCrop>
  <HeadingPairs>
    <vt:vector size="8" baseType="variant">
      <vt:variant>
        <vt:lpstr>Használt betűtípusok</vt:lpstr>
      </vt:variant>
      <vt:variant>
        <vt:i4>12</vt:i4>
      </vt:variant>
      <vt:variant>
        <vt:lpstr>Téma</vt:lpstr>
      </vt:variant>
      <vt:variant>
        <vt:i4>2</vt:i4>
      </vt:variant>
      <vt:variant>
        <vt:lpstr>Beágyazott OLE kiszolgálók</vt:lpstr>
      </vt:variant>
      <vt:variant>
        <vt:i4>1</vt:i4>
      </vt:variant>
      <vt:variant>
        <vt:lpstr>Diacímek</vt:lpstr>
      </vt:variant>
      <vt:variant>
        <vt:i4>53</vt:i4>
      </vt:variant>
    </vt:vector>
  </HeadingPairs>
  <TitlesOfParts>
    <vt:vector size="68" baseType="lpstr">
      <vt:lpstr>Arial</vt:lpstr>
      <vt:lpstr>Avenir LT Pro 45 Book</vt:lpstr>
      <vt:lpstr>Calibri</vt:lpstr>
      <vt:lpstr>Calibri Light</vt:lpstr>
      <vt:lpstr>Consolas</vt:lpstr>
      <vt:lpstr>Segoe</vt:lpstr>
      <vt:lpstr>Segoe Semibold</vt:lpstr>
      <vt:lpstr>Segoe UI</vt:lpstr>
      <vt:lpstr>Segoe UI Black</vt:lpstr>
      <vt:lpstr>Segoe UI Light</vt:lpstr>
      <vt:lpstr>Webdings</vt:lpstr>
      <vt:lpstr>Wingdings</vt:lpstr>
      <vt:lpstr>WHITE TEMPLATE</vt:lpstr>
      <vt:lpstr>Egyéni tervezés</vt:lpstr>
      <vt:lpstr>think-cell Slide</vt:lpstr>
      <vt:lpstr>A számítási felhő alapfogalmai</vt:lpstr>
      <vt:lpstr>PowerPoint-bemutató</vt:lpstr>
      <vt:lpstr>cloud computing = (számítási) felhő</vt:lpstr>
      <vt:lpstr>PowerPoint-bemutató</vt:lpstr>
      <vt:lpstr>„A számítási felhő egy informatikai modell, melyben általános és kényelmes hálózati hozzáférést kapunk testre szabható, megosztott számítógépes erőforráskészletekhez (pl. hálózat, szerver, tárhely, alkalmazások, szolgáltatások). Az erőforrások foglalása gyors, egyszerű, és minimális szolgáltatói interakciót kíván.” </vt:lpstr>
      <vt:lpstr>„A számítási felhő egy informatikai modell, melyben általános és kényelmes hálózati hozzáférést kapunk testre szabható, megosztott számítógépes erőforráskészletekhez (pl. hálózat, szerver, tárhely, alkalmazások, szolgáltatások). Az erőforrások foglalása gyors, egyszerű, és minimális szolgáltatói interakciót kíván.” </vt:lpstr>
      <vt:lpstr>A felhő 5 fő jellemzője</vt:lpstr>
      <vt:lpstr>A felhő 5 fő jellemzője</vt:lpstr>
      <vt:lpstr>Hogy néz ki a felhő?</vt:lpstr>
      <vt:lpstr>PowerPoint-bemutató</vt:lpstr>
      <vt:lpstr>PowerPoint-bemutató</vt:lpstr>
      <vt:lpstr>PowerPoint-bemutató</vt:lpstr>
      <vt:lpstr>PowerPoint-bemutató</vt:lpstr>
      <vt:lpstr>PowerPoint-bemutató</vt:lpstr>
      <vt:lpstr>PowerPoint-bemutató</vt:lpstr>
      <vt:lpstr>PowerPoint-bemutató</vt:lpstr>
      <vt:lpstr>Hol segít a felhő?</vt:lpstr>
      <vt:lpstr>Ki volt az első?</vt:lpstr>
      <vt:lpstr>Hol segít a felhő? </vt:lpstr>
      <vt:lpstr>Hol segít a felhő skálázhatósága</vt:lpstr>
      <vt:lpstr>Saját &gt; infrastruktúra &gt; platform &gt; szoftver</vt:lpstr>
      <vt:lpstr>Üzemeltetési modellek</vt:lpstr>
      <vt:lpstr>Szolgáltatásmodell</vt:lpstr>
      <vt:lpstr>Szolgáltatásmodell</vt:lpstr>
      <vt:lpstr>Út a felhőbe</vt:lpstr>
      <vt:lpstr>Mobil eszközök Magyarországon</vt:lpstr>
      <vt:lpstr>Via Dell Conciliazione</vt:lpstr>
      <vt:lpstr>IoT – A dolgok internete</vt:lpstr>
      <vt:lpstr>Új mobil előfizetések az USA-ban 2016 Q1</vt:lpstr>
      <vt:lpstr>PowerPoint-bemutató</vt:lpstr>
      <vt:lpstr>Globális mobil adatforgalom</vt:lpstr>
      <vt:lpstr>Miért érdekelnek a mobilok/eszközök minket?</vt:lpstr>
      <vt:lpstr>Út a felhőbe</vt:lpstr>
      <vt:lpstr>A közmű analógia</vt:lpstr>
      <vt:lpstr>Még egy analógia….</vt:lpstr>
      <vt:lpstr>Hol vagyunk most?</vt:lpstr>
      <vt:lpstr>Alapvető felhőszolgáltatások</vt:lpstr>
      <vt:lpstr>PowerPoint-bemutató</vt:lpstr>
      <vt:lpstr>Felhő szolgáltatások (Amazon Web Services - AWS)</vt:lpstr>
      <vt:lpstr>Felhő szolgáltatások (Google)</vt:lpstr>
      <vt:lpstr>Fontosabb platform szolgáltatások</vt:lpstr>
      <vt:lpstr>Rendelkezésre állás</vt:lpstr>
      <vt:lpstr>Magas rendelkezésre állás</vt:lpstr>
      <vt:lpstr>Azure árazás</vt:lpstr>
      <vt:lpstr>Árazás</vt:lpstr>
      <vt:lpstr>Adatvédelem, adatbiztonság Azure-ban</vt:lpstr>
      <vt:lpstr>Jogi háttér</vt:lpstr>
      <vt:lpstr>Összefoglaló</vt:lpstr>
      <vt:lpstr>Egyéb források</vt:lpstr>
      <vt:lpstr>Osztálykönyvtárak, parancssori eszközök</vt:lpstr>
      <vt:lpstr>Infrastruktúra</vt:lpstr>
      <vt:lpstr>The Azure Application Platform</vt:lpstr>
      <vt:lpstr>Felhő szolgáltatások (Microsoft Azure)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bemutató</dc:title>
  <dc:creator>Bence Kővári</dc:creator>
  <cp:lastModifiedBy>Bence Kővári</cp:lastModifiedBy>
  <cp:revision>108</cp:revision>
  <dcterms:created xsi:type="dcterms:W3CDTF">2016-02-25T09:31:21Z</dcterms:created>
  <dcterms:modified xsi:type="dcterms:W3CDTF">2016-08-16T22:17:25Z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0x01010053581EA1847CCB40AAA5607113422F65</vt:lpwstr>
  </property>
</Properties>
</file>